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1.xml" ContentType="application/vnd.openxmlformats-officedocument.drawingml.diagram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61" r:id="rId1"/>
    <p:sldMasterId id="2147484073" r:id="rId2"/>
    <p:sldMasterId id="2147484085" r:id="rId3"/>
    <p:sldMasterId id="2147484097" r:id="rId4"/>
  </p:sldMasterIdLst>
  <p:notesMasterIdLst>
    <p:notesMasterId r:id="rId17"/>
  </p:notesMasterIdLst>
  <p:handoutMasterIdLst>
    <p:handoutMasterId r:id="rId18"/>
  </p:handoutMasterIdLst>
  <p:sldIdLst>
    <p:sldId id="389" r:id="rId5"/>
    <p:sldId id="502" r:id="rId6"/>
    <p:sldId id="504" r:id="rId7"/>
    <p:sldId id="460" r:id="rId8"/>
    <p:sldId id="506" r:id="rId9"/>
    <p:sldId id="493" r:id="rId10"/>
    <p:sldId id="496" r:id="rId11"/>
    <p:sldId id="497" r:id="rId12"/>
    <p:sldId id="499" r:id="rId13"/>
    <p:sldId id="501" r:id="rId14"/>
    <p:sldId id="495" r:id="rId15"/>
    <p:sldId id="505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EC89"/>
    <a:srgbClr val="FADCF8"/>
    <a:srgbClr val="7ABA9D"/>
    <a:srgbClr val="1B0FB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37" autoAdjust="0"/>
  </p:normalViewPr>
  <p:slideViewPr>
    <p:cSldViewPr>
      <p:cViewPr>
        <p:scale>
          <a:sx n="70" d="100"/>
          <a:sy n="70" d="100"/>
        </p:scale>
        <p:origin x="-13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3344F8-AF17-4CF4-A84B-FF7CD83E7B80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BFB1CEE9-2EF4-4097-BF4C-51FC547CE7AB}">
      <dgm:prSet phldrT="[Text]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b="1" dirty="0" smtClean="0"/>
            <a:t>OTDA</a:t>
          </a:r>
          <a:endParaRPr lang="id-ID" b="1" dirty="0"/>
        </a:p>
      </dgm:t>
    </dgm:pt>
    <dgm:pt modelId="{85B2EADD-D2C3-4784-93DA-666332140288}" type="parTrans" cxnId="{80CE6C91-EB7D-4C2D-88CF-197772C67BF2}">
      <dgm:prSet/>
      <dgm:spPr/>
      <dgm:t>
        <a:bodyPr/>
        <a:lstStyle/>
        <a:p>
          <a:endParaRPr lang="id-ID"/>
        </a:p>
      </dgm:t>
    </dgm:pt>
    <dgm:pt modelId="{6307CB2B-B773-490A-9F10-4886FBCAA1F6}" type="sibTrans" cxnId="{80CE6C91-EB7D-4C2D-88CF-197772C67BF2}">
      <dgm:prSet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id-ID"/>
        </a:p>
      </dgm:t>
    </dgm:pt>
    <dgm:pt modelId="{44F59DB1-9AA9-4DB4-A929-A6C31C8DC387}">
      <dgm:prSet phldrT="[Text]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b="1" dirty="0" smtClean="0">
              <a:solidFill>
                <a:schemeClr val="bg1"/>
              </a:solidFill>
            </a:rPr>
            <a:t>LPPD</a:t>
          </a:r>
          <a:endParaRPr lang="id-ID" b="1" dirty="0">
            <a:solidFill>
              <a:schemeClr val="bg1"/>
            </a:solidFill>
          </a:endParaRPr>
        </a:p>
      </dgm:t>
    </dgm:pt>
    <dgm:pt modelId="{1651068E-AA8B-411A-A0FE-47BB24CA3715}" type="parTrans" cxnId="{4D3CFDB5-6867-4E00-BD58-9F85F1DB7084}">
      <dgm:prSet/>
      <dgm:spPr/>
      <dgm:t>
        <a:bodyPr/>
        <a:lstStyle/>
        <a:p>
          <a:endParaRPr lang="id-ID"/>
        </a:p>
      </dgm:t>
    </dgm:pt>
    <dgm:pt modelId="{0C283024-B285-4DA2-8EA9-DC5EDC12A2F1}" type="sibTrans" cxnId="{4D3CFDB5-6867-4E00-BD58-9F85F1DB7084}">
      <dgm:prSet/>
      <dgm:spPr/>
      <dgm:t>
        <a:bodyPr/>
        <a:lstStyle/>
        <a:p>
          <a:endParaRPr lang="id-ID"/>
        </a:p>
      </dgm:t>
    </dgm:pt>
    <dgm:pt modelId="{82608463-F7A2-4636-9CFF-C95DC756D7FA}">
      <dgm:prSet phldrT="[Text]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b="1" dirty="0" smtClean="0"/>
            <a:t>EKPPD</a:t>
          </a:r>
          <a:endParaRPr lang="id-ID" b="1" dirty="0"/>
        </a:p>
      </dgm:t>
    </dgm:pt>
    <dgm:pt modelId="{B8258214-B782-4A5D-BBB1-C82953C9CE50}" type="parTrans" cxnId="{AEEACD0F-4CAF-4A56-8D47-5FEF0C31D44C}">
      <dgm:prSet/>
      <dgm:spPr/>
      <dgm:t>
        <a:bodyPr/>
        <a:lstStyle/>
        <a:p>
          <a:endParaRPr lang="id-ID"/>
        </a:p>
      </dgm:t>
    </dgm:pt>
    <dgm:pt modelId="{D5E2D6F3-15E8-4E5C-BF50-9B2D0F4D5673}" type="sibTrans" cxnId="{AEEACD0F-4CAF-4A56-8D47-5FEF0C31D44C}">
      <dgm:prSet/>
      <dgm:spPr/>
      <dgm:t>
        <a:bodyPr/>
        <a:lstStyle/>
        <a:p>
          <a:endParaRPr lang="id-ID"/>
        </a:p>
      </dgm:t>
    </dgm:pt>
    <dgm:pt modelId="{03097DF0-1632-48D2-9A2B-AD4603BDD58C}">
      <dgm:prSet phldrT="[Text]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b="1" dirty="0" smtClean="0">
              <a:solidFill>
                <a:schemeClr val="bg1"/>
              </a:solidFill>
            </a:rPr>
            <a:t>Peningkatan Kapasda</a:t>
          </a:r>
          <a:endParaRPr lang="id-ID" b="1" dirty="0">
            <a:solidFill>
              <a:schemeClr val="bg1"/>
            </a:solidFill>
          </a:endParaRPr>
        </a:p>
      </dgm:t>
    </dgm:pt>
    <dgm:pt modelId="{7DD7975B-EBA2-4012-B9CB-E8769E7CFAD8}" type="parTrans" cxnId="{ECF33D7E-DFC1-46CF-972D-8EBAD5C985F9}">
      <dgm:prSet/>
      <dgm:spPr/>
      <dgm:t>
        <a:bodyPr/>
        <a:lstStyle/>
        <a:p>
          <a:endParaRPr lang="id-ID"/>
        </a:p>
      </dgm:t>
    </dgm:pt>
    <dgm:pt modelId="{12325AEB-577A-4A9D-BF4C-C7F10EB3AA83}" type="sibTrans" cxnId="{ECF33D7E-DFC1-46CF-972D-8EBAD5C985F9}">
      <dgm:prSet/>
      <dgm:spPr/>
      <dgm:t>
        <a:bodyPr/>
        <a:lstStyle/>
        <a:p>
          <a:endParaRPr lang="id-ID"/>
        </a:p>
      </dgm:t>
    </dgm:pt>
    <dgm:pt modelId="{0DE4570C-FC34-460B-BF7F-6BD3E656B4E8}" type="pres">
      <dgm:prSet presAssocID="{D93344F8-AF17-4CF4-A84B-FF7CD83E7B8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02269F58-4118-4EDD-AA91-597C5A0500A6}" type="pres">
      <dgm:prSet presAssocID="{D93344F8-AF17-4CF4-A84B-FF7CD83E7B80}" presName="cycle" presStyleCnt="0"/>
      <dgm:spPr/>
    </dgm:pt>
    <dgm:pt modelId="{C7858049-5912-47AA-B1E1-5BC71F95F0A2}" type="pres">
      <dgm:prSet presAssocID="{BFB1CEE9-2EF4-4097-BF4C-51FC547CE7AB}" presName="nodeFirs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032AFBE-FC1B-4FFD-973B-DB9274F3673A}" type="pres">
      <dgm:prSet presAssocID="{6307CB2B-B773-490A-9F10-4886FBCAA1F6}" presName="sibTransFirstNode" presStyleLbl="bgShp" presStyleIdx="0" presStyleCnt="1"/>
      <dgm:spPr/>
      <dgm:t>
        <a:bodyPr/>
        <a:lstStyle/>
        <a:p>
          <a:endParaRPr lang="id-ID"/>
        </a:p>
      </dgm:t>
    </dgm:pt>
    <dgm:pt modelId="{02AF1459-0D08-4ABD-BFE7-3A80ABA2B96E}" type="pres">
      <dgm:prSet presAssocID="{44F59DB1-9AA9-4DB4-A929-A6C31C8DC387}" presName="nodeFollowingNodes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1F0AE6F-BBFB-47D9-9B56-662151829C64}" type="pres">
      <dgm:prSet presAssocID="{82608463-F7A2-4636-9CFF-C95DC756D7FA}" presName="nodeFollowingNodes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1AD8F4D-4AD3-4834-B93E-42223A51E973}" type="pres">
      <dgm:prSet presAssocID="{03097DF0-1632-48D2-9A2B-AD4603BDD58C}" presName="nodeFollowingNodes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FF3A5587-C89F-4018-9280-267F5EB0130A}" type="presOf" srcId="{03097DF0-1632-48D2-9A2B-AD4603BDD58C}" destId="{A1AD8F4D-4AD3-4834-B93E-42223A51E973}" srcOrd="0" destOrd="0" presId="urn:microsoft.com/office/officeart/2005/8/layout/cycle3"/>
    <dgm:cxn modelId="{AEEACD0F-4CAF-4A56-8D47-5FEF0C31D44C}" srcId="{D93344F8-AF17-4CF4-A84B-FF7CD83E7B80}" destId="{82608463-F7A2-4636-9CFF-C95DC756D7FA}" srcOrd="2" destOrd="0" parTransId="{B8258214-B782-4A5D-BBB1-C82953C9CE50}" sibTransId="{D5E2D6F3-15E8-4E5C-BF50-9B2D0F4D5673}"/>
    <dgm:cxn modelId="{2A9FAE01-51F6-4E1E-95F8-F2D608DEC1ED}" type="presOf" srcId="{6307CB2B-B773-490A-9F10-4886FBCAA1F6}" destId="{8032AFBE-FC1B-4FFD-973B-DB9274F3673A}" srcOrd="0" destOrd="0" presId="urn:microsoft.com/office/officeart/2005/8/layout/cycle3"/>
    <dgm:cxn modelId="{80CE6C91-EB7D-4C2D-88CF-197772C67BF2}" srcId="{D93344F8-AF17-4CF4-A84B-FF7CD83E7B80}" destId="{BFB1CEE9-2EF4-4097-BF4C-51FC547CE7AB}" srcOrd="0" destOrd="0" parTransId="{85B2EADD-D2C3-4784-93DA-666332140288}" sibTransId="{6307CB2B-B773-490A-9F10-4886FBCAA1F6}"/>
    <dgm:cxn modelId="{0D3B50F4-C86C-4646-9CCD-775DA9099C06}" type="presOf" srcId="{82608463-F7A2-4636-9CFF-C95DC756D7FA}" destId="{91F0AE6F-BBFB-47D9-9B56-662151829C64}" srcOrd="0" destOrd="0" presId="urn:microsoft.com/office/officeart/2005/8/layout/cycle3"/>
    <dgm:cxn modelId="{29C7281B-EECD-456B-93A7-E3EC7B41E598}" type="presOf" srcId="{D93344F8-AF17-4CF4-A84B-FF7CD83E7B80}" destId="{0DE4570C-FC34-460B-BF7F-6BD3E656B4E8}" srcOrd="0" destOrd="0" presId="urn:microsoft.com/office/officeart/2005/8/layout/cycle3"/>
    <dgm:cxn modelId="{ECF33D7E-DFC1-46CF-972D-8EBAD5C985F9}" srcId="{D93344F8-AF17-4CF4-A84B-FF7CD83E7B80}" destId="{03097DF0-1632-48D2-9A2B-AD4603BDD58C}" srcOrd="3" destOrd="0" parTransId="{7DD7975B-EBA2-4012-B9CB-E8769E7CFAD8}" sibTransId="{12325AEB-577A-4A9D-BF4C-C7F10EB3AA83}"/>
    <dgm:cxn modelId="{6FBF42B8-A4F4-4585-9DF9-0B78A9E6F076}" type="presOf" srcId="{44F59DB1-9AA9-4DB4-A929-A6C31C8DC387}" destId="{02AF1459-0D08-4ABD-BFE7-3A80ABA2B96E}" srcOrd="0" destOrd="0" presId="urn:microsoft.com/office/officeart/2005/8/layout/cycle3"/>
    <dgm:cxn modelId="{4D3CFDB5-6867-4E00-BD58-9F85F1DB7084}" srcId="{D93344F8-AF17-4CF4-A84B-FF7CD83E7B80}" destId="{44F59DB1-9AA9-4DB4-A929-A6C31C8DC387}" srcOrd="1" destOrd="0" parTransId="{1651068E-AA8B-411A-A0FE-47BB24CA3715}" sibTransId="{0C283024-B285-4DA2-8EA9-DC5EDC12A2F1}"/>
    <dgm:cxn modelId="{EE597A28-389F-476C-BE98-7FB689EE414B}" type="presOf" srcId="{BFB1CEE9-2EF4-4097-BF4C-51FC547CE7AB}" destId="{C7858049-5912-47AA-B1E1-5BC71F95F0A2}" srcOrd="0" destOrd="0" presId="urn:microsoft.com/office/officeart/2005/8/layout/cycle3"/>
    <dgm:cxn modelId="{A3A640CE-977D-4281-9B20-8CD6499A6CCF}" type="presParOf" srcId="{0DE4570C-FC34-460B-BF7F-6BD3E656B4E8}" destId="{02269F58-4118-4EDD-AA91-597C5A0500A6}" srcOrd="0" destOrd="0" presId="urn:microsoft.com/office/officeart/2005/8/layout/cycle3"/>
    <dgm:cxn modelId="{4D8336F0-15C6-466C-B9E2-CD4855430949}" type="presParOf" srcId="{02269F58-4118-4EDD-AA91-597C5A0500A6}" destId="{C7858049-5912-47AA-B1E1-5BC71F95F0A2}" srcOrd="0" destOrd="0" presId="urn:microsoft.com/office/officeart/2005/8/layout/cycle3"/>
    <dgm:cxn modelId="{2336775B-F01E-4FE1-8EB8-C4D65DD4657F}" type="presParOf" srcId="{02269F58-4118-4EDD-AA91-597C5A0500A6}" destId="{8032AFBE-FC1B-4FFD-973B-DB9274F3673A}" srcOrd="1" destOrd="0" presId="urn:microsoft.com/office/officeart/2005/8/layout/cycle3"/>
    <dgm:cxn modelId="{0F064645-A2DD-4AC7-9C1C-21313A78A999}" type="presParOf" srcId="{02269F58-4118-4EDD-AA91-597C5A0500A6}" destId="{02AF1459-0D08-4ABD-BFE7-3A80ABA2B96E}" srcOrd="2" destOrd="0" presId="urn:microsoft.com/office/officeart/2005/8/layout/cycle3"/>
    <dgm:cxn modelId="{2461F0FC-7353-4CE5-95EA-E00D8F7D55AE}" type="presParOf" srcId="{02269F58-4118-4EDD-AA91-597C5A0500A6}" destId="{91F0AE6F-BBFB-47D9-9B56-662151829C64}" srcOrd="3" destOrd="0" presId="urn:microsoft.com/office/officeart/2005/8/layout/cycle3"/>
    <dgm:cxn modelId="{08966EE1-64CE-47DE-A8DD-7845AC5484A5}" type="presParOf" srcId="{02269F58-4118-4EDD-AA91-597C5A0500A6}" destId="{A1AD8F4D-4AD3-4834-B93E-42223A51E973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32AFBE-FC1B-4FFD-973B-DB9274F3673A}">
      <dsp:nvSpPr>
        <dsp:cNvPr id="0" name=""/>
        <dsp:cNvSpPr/>
      </dsp:nvSpPr>
      <dsp:spPr>
        <a:xfrm>
          <a:off x="1929991" y="-105432"/>
          <a:ext cx="4369616" cy="4369616"/>
        </a:xfrm>
        <a:prstGeom prst="circularArrow">
          <a:avLst>
            <a:gd name="adj1" fmla="val 4668"/>
            <a:gd name="adj2" fmla="val 272909"/>
            <a:gd name="adj3" fmla="val 12891668"/>
            <a:gd name="adj4" fmla="val 17989867"/>
            <a:gd name="adj5" fmla="val 4847"/>
          </a:avLst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</dsp:sp>
    <dsp:sp modelId="{C7858049-5912-47AA-B1E1-5BC71F95F0A2}">
      <dsp:nvSpPr>
        <dsp:cNvPr id="0" name=""/>
        <dsp:cNvSpPr/>
      </dsp:nvSpPr>
      <dsp:spPr>
        <a:xfrm>
          <a:off x="2682254" y="744"/>
          <a:ext cx="2865090" cy="1432545"/>
        </a:xfrm>
        <a:prstGeom prst="roundRect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300" b="1" kern="1200" dirty="0" smtClean="0"/>
            <a:t>OTDA</a:t>
          </a:r>
          <a:endParaRPr lang="id-ID" sz="3300" b="1" kern="1200" dirty="0"/>
        </a:p>
      </dsp:txBody>
      <dsp:txXfrm>
        <a:off x="2682254" y="744"/>
        <a:ext cx="2865090" cy="1432545"/>
      </dsp:txXfrm>
    </dsp:sp>
    <dsp:sp modelId="{02AF1459-0D08-4ABD-BFE7-3A80ABA2B96E}">
      <dsp:nvSpPr>
        <dsp:cNvPr id="0" name=""/>
        <dsp:cNvSpPr/>
      </dsp:nvSpPr>
      <dsp:spPr>
        <a:xfrm>
          <a:off x="4251237" y="1569727"/>
          <a:ext cx="2865090" cy="1432545"/>
        </a:xfrm>
        <a:prstGeom prst="roundRect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300" b="1" kern="1200" dirty="0" smtClean="0">
              <a:solidFill>
                <a:schemeClr val="bg1"/>
              </a:solidFill>
            </a:rPr>
            <a:t>LPPD</a:t>
          </a:r>
          <a:endParaRPr lang="id-ID" sz="3300" b="1" kern="1200" dirty="0">
            <a:solidFill>
              <a:schemeClr val="bg1"/>
            </a:solidFill>
          </a:endParaRPr>
        </a:p>
      </dsp:txBody>
      <dsp:txXfrm>
        <a:off x="4251237" y="1569727"/>
        <a:ext cx="2865090" cy="1432545"/>
      </dsp:txXfrm>
    </dsp:sp>
    <dsp:sp modelId="{91F0AE6F-BBFB-47D9-9B56-662151829C64}">
      <dsp:nvSpPr>
        <dsp:cNvPr id="0" name=""/>
        <dsp:cNvSpPr/>
      </dsp:nvSpPr>
      <dsp:spPr>
        <a:xfrm>
          <a:off x="2682254" y="3138710"/>
          <a:ext cx="2865090" cy="1432545"/>
        </a:xfrm>
        <a:prstGeom prst="roundRect">
          <a:avLst/>
        </a:prstGeom>
        <a:solidFill>
          <a:schemeClr val="accent4"/>
        </a:solidFill>
        <a:ln w="38100" cap="flat" cmpd="sng" algn="ctr">
          <a:solidFill>
            <a:schemeClr val="lt1"/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300" b="1" kern="1200" dirty="0" smtClean="0"/>
            <a:t>EKPPD</a:t>
          </a:r>
          <a:endParaRPr lang="id-ID" sz="3300" b="1" kern="1200" dirty="0"/>
        </a:p>
      </dsp:txBody>
      <dsp:txXfrm>
        <a:off x="2682254" y="3138710"/>
        <a:ext cx="2865090" cy="1432545"/>
      </dsp:txXfrm>
    </dsp:sp>
    <dsp:sp modelId="{A1AD8F4D-4AD3-4834-B93E-42223A51E973}">
      <dsp:nvSpPr>
        <dsp:cNvPr id="0" name=""/>
        <dsp:cNvSpPr/>
      </dsp:nvSpPr>
      <dsp:spPr>
        <a:xfrm>
          <a:off x="1113272" y="1569727"/>
          <a:ext cx="2865090" cy="1432545"/>
        </a:xfrm>
        <a:prstGeom prst="roundRect">
          <a:avLst/>
        </a:prstGeom>
        <a:solidFill>
          <a:schemeClr val="accent5"/>
        </a:solidFill>
        <a:ln w="38100" cap="flat" cmpd="sng" algn="ctr">
          <a:solidFill>
            <a:schemeClr val="lt1"/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300" b="1" kern="1200" dirty="0" smtClean="0">
              <a:solidFill>
                <a:schemeClr val="bg1"/>
              </a:solidFill>
            </a:rPr>
            <a:t>Peningkatan Kapasda</a:t>
          </a:r>
          <a:endParaRPr lang="id-ID" sz="3300" b="1" kern="1200" dirty="0">
            <a:solidFill>
              <a:schemeClr val="bg1"/>
            </a:solidFill>
          </a:endParaRPr>
        </a:p>
      </dsp:txBody>
      <dsp:txXfrm>
        <a:off x="1113272" y="1569727"/>
        <a:ext cx="2865090" cy="14325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C19257-05AC-4764-92EF-09133B1A159F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BB9E61-9781-43B0-B98E-9AF946A47C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0EC8B-635E-48FA-817D-0CDE13D73A5A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365BBF-5642-40D1-9C63-86B2A26CF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>
              <a:latin typeface="Calibri" pitchFamily="34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extLst/>
        </p:spPr>
        <p:txBody>
          <a:bodyPr/>
          <a:lstStyle>
            <a:lvl1pPr defTabSz="92224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877" indent="-285722" defTabSz="92224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2889" indent="-228578" defTabSz="92224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045" indent="-228578" defTabSz="92224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200" indent="-228578" defTabSz="92224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356" indent="-228578" defTabSz="92224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511" indent="-228578" defTabSz="92224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8667" indent="-228578" defTabSz="92224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5823" indent="-228578" defTabSz="92224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9301A3FE-207E-4B3A-A93D-B0F04593750C}" type="slidenum">
              <a:rPr lang="en-US" smtClean="0">
                <a:latin typeface="Constantia" pitchFamily="18" charset="0"/>
              </a:rPr>
              <a:pPr eaLnBrk="1" hangingPunct="1">
                <a:defRPr/>
              </a:pPr>
              <a:t>2</a:t>
            </a:fld>
            <a:endParaRPr lang="en-US" smtClean="0">
              <a:latin typeface="Constantia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3E67BC-19E5-47BE-A3D7-F3E01737D71F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3E67BC-19E5-47BE-A3D7-F3E01737D71F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3E67BC-19E5-47BE-A3D7-F3E01737D71F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3E67BC-19E5-47BE-A3D7-F3E01737D71F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3E67BC-19E5-47BE-A3D7-F3E01737D71F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72CC1-E56C-4780-81EA-57AC345203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06166-2DB2-495B-ADE9-8BD6152EA7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7996D-5BF5-4BC9-8DA8-E3D51992A4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72CC1-E56C-4780-81EA-57AC345203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90853-C27D-486F-A8F3-D20A7784F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9E2680D-2BD5-475A-9A48-5E5201210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CC5B6-DE09-4620-B6BE-CA314CD845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FED65-D969-48F2-B12A-D914D0D124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613D2-4A4B-4C34-9934-9BBF0DE72F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2963F-B039-4ED7-A8F1-5F0242D46E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59E5-0D36-478B-8A48-BD164274FC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90853-C27D-486F-A8F3-D20A7784F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42497-25FA-499A-8FAA-D693824854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06166-2DB2-495B-ADE9-8BD6152EA7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7996D-5BF5-4BC9-8DA8-E3D51992A4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72CC1-E56C-4780-81EA-57AC345203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90853-C27D-486F-A8F3-D20A7784F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9E2680D-2BD5-475A-9A48-5E5201210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CC5B6-DE09-4620-B6BE-CA314CD845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FED65-D969-48F2-B12A-D914D0D124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613D2-4A4B-4C34-9934-9BBF0DE72F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2963F-B039-4ED7-A8F1-5F0242D46E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9E2680D-2BD5-475A-9A48-5E5201210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59E5-0D36-478B-8A48-BD164274FC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42497-25FA-499A-8FAA-D693824854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06166-2DB2-495B-ADE9-8BD6152EA7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7996D-5BF5-4BC9-8DA8-E3D51992A4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72CC1-E56C-4780-81EA-57AC345203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90853-C27D-486F-A8F3-D20A7784F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2680D-2BD5-475A-9A48-5E5201210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CC5B6-DE09-4620-B6BE-CA314CD845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FED65-D969-48F2-B12A-D914D0D124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613D2-4A4B-4C34-9934-9BBF0DE72F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CC5B6-DE09-4620-B6BE-CA314CD845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2963F-B039-4ED7-A8F1-5F0242D46E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59E5-0D36-478B-8A48-BD164274FC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42497-25FA-499A-8FAA-D693824854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06166-2DB2-495B-ADE9-8BD6152EA7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7996D-5BF5-4BC9-8DA8-E3D51992A4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FED65-D969-48F2-B12A-D914D0D124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613D2-4A4B-4C34-9934-9BBF0DE72F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2963F-B039-4ED7-A8F1-5F0242D46E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59E5-0D36-478B-8A48-BD164274FC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42497-25FA-499A-8FAA-D693824854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DA2D9DA-8973-45ED-B405-4CC3311B6B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2" r:id="rId1"/>
    <p:sldLayoutId id="2147484063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  <p:sldLayoutId id="2147484070" r:id="rId9"/>
    <p:sldLayoutId id="2147484071" r:id="rId10"/>
    <p:sldLayoutId id="2147484072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DA2D9DA-8973-45ED-B405-4CC3311B6B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74" r:id="rId1"/>
    <p:sldLayoutId id="2147484075" r:id="rId2"/>
    <p:sldLayoutId id="2147484076" r:id="rId3"/>
    <p:sldLayoutId id="2147484077" r:id="rId4"/>
    <p:sldLayoutId id="2147484078" r:id="rId5"/>
    <p:sldLayoutId id="2147484079" r:id="rId6"/>
    <p:sldLayoutId id="2147484080" r:id="rId7"/>
    <p:sldLayoutId id="2147484081" r:id="rId8"/>
    <p:sldLayoutId id="2147484082" r:id="rId9"/>
    <p:sldLayoutId id="2147484083" r:id="rId10"/>
    <p:sldLayoutId id="2147484084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DA2D9DA-8973-45ED-B405-4CC3311B6B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86" r:id="rId1"/>
    <p:sldLayoutId id="2147484087" r:id="rId2"/>
    <p:sldLayoutId id="2147484088" r:id="rId3"/>
    <p:sldLayoutId id="2147484089" r:id="rId4"/>
    <p:sldLayoutId id="2147484090" r:id="rId5"/>
    <p:sldLayoutId id="2147484091" r:id="rId6"/>
    <p:sldLayoutId id="2147484092" r:id="rId7"/>
    <p:sldLayoutId id="2147484093" r:id="rId8"/>
    <p:sldLayoutId id="2147484094" r:id="rId9"/>
    <p:sldLayoutId id="2147484095" r:id="rId10"/>
    <p:sldLayoutId id="2147484096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2D9DA-8973-45ED-B405-4CC3311B6B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8" r:id="rId1"/>
    <p:sldLayoutId id="2147484099" r:id="rId2"/>
    <p:sldLayoutId id="2147484100" r:id="rId3"/>
    <p:sldLayoutId id="2147484101" r:id="rId4"/>
    <p:sldLayoutId id="2147484102" r:id="rId5"/>
    <p:sldLayoutId id="2147484103" r:id="rId6"/>
    <p:sldLayoutId id="2147484104" r:id="rId7"/>
    <p:sldLayoutId id="2147484105" r:id="rId8"/>
    <p:sldLayoutId id="2147484106" r:id="rId9"/>
    <p:sldLayoutId id="2147484107" r:id="rId10"/>
    <p:sldLayoutId id="21474841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2029544"/>
            <a:ext cx="9144000" cy="4828456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anchor="ctr" anchorCtr="1"/>
          <a:lstStyle/>
          <a:p>
            <a:pPr algn="ctr" eaLnBrk="0" hangingPunct="0">
              <a:lnSpc>
                <a:spcPct val="80000"/>
              </a:lnSpc>
            </a:pPr>
            <a:r>
              <a:rPr 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endParaRPr lang="id-ID" sz="2800" dirty="0" smtClean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endParaRPr lang="en-US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endParaRPr lang="en-US" sz="2800" dirty="0" smtClean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endParaRPr lang="en-US" sz="2800" dirty="0" smtClean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endParaRPr lang="en-US" sz="28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Disampaikan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oleh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 :</a:t>
            </a:r>
          </a:p>
          <a:p>
            <a:pPr algn="ctr" eaLnBrk="0" hangingPunct="0">
              <a:lnSpc>
                <a:spcPct val="80000"/>
              </a:lnSpc>
            </a:pPr>
            <a:endParaRPr lang="id-ID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+mj-lt"/>
            </a:endParaRPr>
          </a:p>
          <a:p>
            <a:pPr algn="ctr" eaLnBrk="0" hangingPunct="0">
              <a:lnSpc>
                <a:spcPct val="80000"/>
              </a:lnSpc>
            </a:pPr>
            <a:endParaRPr lang="id-ID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sz="32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Dr. </a:t>
            </a:r>
            <a:r>
              <a:rPr lang="en-US" sz="32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H. </a:t>
            </a:r>
            <a:r>
              <a:rPr lang="en-US" sz="32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Jefrinal</a:t>
            </a:r>
            <a:r>
              <a:rPr lang="en-US" sz="32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32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Arifin, </a:t>
            </a:r>
            <a:r>
              <a:rPr lang="en-US" sz="32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SH, </a:t>
            </a:r>
            <a:r>
              <a:rPr lang="en-US" sz="32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M.Si</a:t>
            </a:r>
            <a:endParaRPr lang="en-US" sz="3200" dirty="0" smtClean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Staf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Ahli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Bidang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Pembangunan, </a:t>
            </a:r>
            <a:r>
              <a:rPr lang="en-US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Kemasyarakatan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, </a:t>
            </a:r>
            <a:r>
              <a:rPr lang="en-US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dan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SDM  </a:t>
            </a:r>
            <a:r>
              <a:rPr lang="en-US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Sekretariat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Daerah </a:t>
            </a:r>
            <a:r>
              <a:rPr lang="en-US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Provinsi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Sumatera Barat</a:t>
            </a:r>
            <a:endParaRPr lang="id-ID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algn="ctr" eaLnBrk="0" hangingPunct="0">
              <a:lnSpc>
                <a:spcPct val="80000"/>
              </a:lnSpc>
            </a:pPr>
            <a:endParaRPr lang="id-ID" sz="240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algn="ctr" eaLnBrk="0" hangingPunct="0">
              <a:lnSpc>
                <a:spcPct val="80000"/>
              </a:lnSpc>
            </a:pPr>
            <a:endParaRPr lang="id-ID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sz="24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Bukittinggi</a:t>
            </a: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, </a:t>
            </a: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28</a:t>
            </a: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November </a:t>
            </a:r>
            <a:r>
              <a:rPr lang="id-ID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201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7</a:t>
            </a:r>
          </a:p>
          <a:p>
            <a:pPr algn="ctr" eaLnBrk="0" hangingPunct="0">
              <a:lnSpc>
                <a:spcPct val="80000"/>
              </a:lnSpc>
            </a:pPr>
            <a:endParaRPr lang="en-US" sz="2800" dirty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pic>
        <p:nvPicPr>
          <p:cNvPr id="13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8617" y="188640"/>
            <a:ext cx="1125414" cy="10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38500" dist="50800" dir="5400000" sy="-100000" algn="bl" rotWithShape="0"/>
          </a:effec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1844824"/>
            <a:ext cx="9144000" cy="1368152"/>
          </a:xfrm>
          <a:prstGeom prst="roundRect">
            <a:avLst/>
          </a:prstGeom>
          <a:solidFill>
            <a:srgbClr val="00B050"/>
          </a:solidFill>
          <a:ln w="28575" cap="flat" cmpd="sng" algn="ctr">
            <a:solidFill>
              <a:srgbClr val="FFFF00"/>
            </a:solidFill>
            <a:prstDash val="solid"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97500"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algn="ctr">
              <a:lnSpc>
                <a:spcPct val="80000"/>
              </a:lnSpc>
            </a:pPr>
            <a:r>
              <a:rPr lang="en-US" sz="33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Kebijakan</a:t>
            </a:r>
            <a:r>
              <a:rPr lang="en-US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33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Umum</a:t>
            </a:r>
            <a:r>
              <a:rPr lang="en-US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33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Peningkatan</a:t>
            </a:r>
            <a:r>
              <a:rPr lang="en-US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33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dan</a:t>
            </a:r>
            <a:r>
              <a:rPr lang="en-US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33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Pengembangan</a:t>
            </a:r>
            <a:r>
              <a:rPr lang="en-US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</a:p>
          <a:p>
            <a:pPr algn="ctr">
              <a:lnSpc>
                <a:spcPct val="80000"/>
              </a:lnSpc>
            </a:pPr>
            <a:r>
              <a:rPr lang="en-US" sz="33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Kapasitas</a:t>
            </a:r>
            <a:r>
              <a:rPr lang="en-US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Pemerintahan Daerah</a:t>
            </a:r>
          </a:p>
          <a:p>
            <a:pPr algn="ctr">
              <a:lnSpc>
                <a:spcPct val="80000"/>
              </a:lnSpc>
            </a:pPr>
            <a:r>
              <a:rPr lang="en-US" sz="2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(</a:t>
            </a:r>
            <a:r>
              <a:rPr lang="en-US" sz="25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Peraturan</a:t>
            </a:r>
            <a:r>
              <a:rPr lang="en-US" sz="2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25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Presiden</a:t>
            </a:r>
            <a:r>
              <a:rPr lang="en-US" sz="2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25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Nomor</a:t>
            </a:r>
            <a:r>
              <a:rPr lang="en-US" sz="2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59 </a:t>
            </a:r>
            <a:r>
              <a:rPr lang="en-US" sz="25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Tahun</a:t>
            </a:r>
            <a:r>
              <a:rPr lang="en-US" sz="2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2012)</a:t>
            </a:r>
            <a:endParaRPr kumimoji="0" lang="en-US" altLang="zh-CN" sz="2500" b="1" i="0" u="none" strike="noStrike" kern="1200" cap="all" spc="0" normalizeH="0" baseline="0" noProof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736" y="458119"/>
            <a:ext cx="4824536" cy="88264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FFFF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97500"/>
          </a:bodyPr>
          <a:lstStyle/>
          <a:p>
            <a:pPr algn="ctr" eaLnBrk="0" fontAlgn="base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0000"/>
              <a:defRPr/>
            </a:pPr>
            <a:r>
              <a:rPr lang="en-US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KAPASITAS SDM</a:t>
            </a:r>
          </a:p>
        </p:txBody>
      </p:sp>
      <p:sp>
        <p:nvSpPr>
          <p:cNvPr id="317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57D276-9D57-492B-AE81-4D124137CC1F}" type="slidenum">
              <a:rPr lang="en-US" altLang="en-US" smtClean="0"/>
              <a:pPr/>
              <a:t>10</a:t>
            </a:fld>
            <a:endParaRPr lang="en-US" altLang="en-US" smtClean="0"/>
          </a:p>
        </p:txBody>
      </p:sp>
      <p:sp>
        <p:nvSpPr>
          <p:cNvPr id="5" name="Flowchart: Alternate Process 4"/>
          <p:cNvSpPr/>
          <p:nvPr/>
        </p:nvSpPr>
        <p:spPr>
          <a:xfrm>
            <a:off x="611560" y="3140968"/>
            <a:ext cx="1656184" cy="648072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 smtClean="0"/>
              <a:t>Kapasitas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Individu</a:t>
            </a:r>
            <a:endParaRPr lang="en-US" sz="1800" b="1" dirty="0"/>
          </a:p>
        </p:txBody>
      </p:sp>
      <p:sp>
        <p:nvSpPr>
          <p:cNvPr id="7" name="Flowchart: Alternate Process 6"/>
          <p:cNvSpPr/>
          <p:nvPr/>
        </p:nvSpPr>
        <p:spPr>
          <a:xfrm>
            <a:off x="3059832" y="3140968"/>
            <a:ext cx="2952328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Budaya</a:t>
            </a:r>
            <a:r>
              <a:rPr lang="en-US" dirty="0" smtClean="0"/>
              <a:t> </a:t>
            </a:r>
            <a:r>
              <a:rPr lang="en-US" dirty="0" err="1" smtClean="0"/>
              <a:t>Kerja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2339752" y="2708920"/>
            <a:ext cx="576064" cy="72008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lowchart: Alternate Process 10"/>
          <p:cNvSpPr/>
          <p:nvPr/>
        </p:nvSpPr>
        <p:spPr>
          <a:xfrm>
            <a:off x="3059832" y="4149080"/>
            <a:ext cx="2952328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Keuangan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339752" y="3429000"/>
            <a:ext cx="504056" cy="864096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owchart: Alternate Process 12"/>
          <p:cNvSpPr/>
          <p:nvPr/>
        </p:nvSpPr>
        <p:spPr>
          <a:xfrm>
            <a:off x="3059832" y="2132856"/>
            <a:ext cx="2952328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/>
              <a:t>Pembentukan</a:t>
            </a:r>
            <a:r>
              <a:rPr lang="en-US" sz="2000" dirty="0" smtClean="0"/>
              <a:t> </a:t>
            </a:r>
            <a:r>
              <a:rPr lang="en-US" sz="2000" dirty="0" err="1" smtClean="0"/>
              <a:t>Struktur</a:t>
            </a:r>
            <a:endParaRPr lang="en-US" sz="2000" dirty="0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2339752" y="3429000"/>
            <a:ext cx="576064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lowchart: Alternate Process 22"/>
          <p:cNvSpPr/>
          <p:nvPr/>
        </p:nvSpPr>
        <p:spPr>
          <a:xfrm>
            <a:off x="6732240" y="3068960"/>
            <a:ext cx="1656184" cy="648072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 smtClean="0">
                <a:solidFill>
                  <a:schemeClr val="bg1"/>
                </a:solidFill>
              </a:rPr>
              <a:t>Kompetensi</a:t>
            </a:r>
            <a:endParaRPr lang="en-US" sz="1800" b="1" dirty="0">
              <a:solidFill>
                <a:schemeClr val="bg1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6084168" y="3429000"/>
            <a:ext cx="576064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84168" y="3429000"/>
            <a:ext cx="576064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6084168" y="3429000"/>
            <a:ext cx="576064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 flipV="1">
            <a:off x="6084168" y="2420888"/>
            <a:ext cx="576064" cy="100811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>
            <a:off x="6156176" y="3429000"/>
            <a:ext cx="504056" cy="100811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8296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TAHAPAN PENINGKATAN KAPASITAS PEMERINTAHAN DAERAH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3568" y="1988840"/>
            <a:ext cx="7416824" cy="3672408"/>
          </a:xfrm>
          <a:prstGeom prst="rect">
            <a:avLst/>
          </a:prstGeom>
        </p:spPr>
        <p:txBody>
          <a:bodyPr/>
          <a:lstStyle/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rabicPeriod"/>
              <a:tabLst/>
              <a:defRPr/>
            </a:pPr>
            <a:r>
              <a:rPr lang="en-US" sz="2800" noProof="0" dirty="0" err="1" smtClean="0">
                <a:solidFill>
                  <a:schemeClr val="bg1"/>
                </a:solidFill>
                <a:latin typeface="+mn-lt"/>
              </a:rPr>
              <a:t>Penetapan</a:t>
            </a:r>
            <a:r>
              <a:rPr lang="en-US" sz="2800" noProof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800" noProof="0" dirty="0" err="1" smtClean="0">
                <a:solidFill>
                  <a:schemeClr val="bg1"/>
                </a:solidFill>
                <a:latin typeface="+mn-lt"/>
              </a:rPr>
              <a:t>Kebijakan</a:t>
            </a:r>
            <a:r>
              <a:rPr lang="en-US" sz="2800" noProof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800" noProof="0" dirty="0" err="1" smtClean="0">
                <a:solidFill>
                  <a:schemeClr val="bg1"/>
                </a:solidFill>
                <a:latin typeface="+mn-lt"/>
              </a:rPr>
              <a:t>Nasional</a:t>
            </a:r>
            <a:endParaRPr lang="en-US" sz="2800" noProof="0" dirty="0" smtClean="0">
              <a:solidFill>
                <a:schemeClr val="bg1"/>
              </a:solidFill>
              <a:latin typeface="+mn-lt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rabicPeriod"/>
              <a:tabLst/>
              <a:defRPr/>
            </a:pPr>
            <a:r>
              <a:rPr kumimoji="0" lang="en-US" sz="3200" b="1" i="0" u="none" strike="noStrike" kern="1200" cap="none" spc="0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Pemetaan</a:t>
            </a:r>
            <a:r>
              <a:rPr kumimoji="0" lang="en-US" sz="3200" b="1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Kapasitas</a:t>
            </a:r>
            <a:r>
              <a:rPr kumimoji="0" lang="en-US" sz="3200" b="1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Daerah</a:t>
            </a: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rabicPeriod"/>
              <a:tabLst/>
              <a:defRPr/>
            </a:pPr>
            <a:r>
              <a:rPr lang="en-US" sz="2800" noProof="0" dirty="0" err="1" smtClean="0">
                <a:solidFill>
                  <a:schemeClr val="bg1"/>
                </a:solidFill>
                <a:latin typeface="+mn-lt"/>
              </a:rPr>
              <a:t>Penyusunan</a:t>
            </a:r>
            <a:r>
              <a:rPr lang="en-US" sz="2800" noProof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800" noProof="0" dirty="0" err="1" smtClean="0">
                <a:solidFill>
                  <a:schemeClr val="bg1"/>
                </a:solidFill>
                <a:latin typeface="+mn-lt"/>
              </a:rPr>
              <a:t>Rekomendasi</a:t>
            </a:r>
            <a:endParaRPr lang="en-US" sz="2800" noProof="0" dirty="0" smtClean="0">
              <a:solidFill>
                <a:schemeClr val="bg1"/>
              </a:solidFill>
              <a:latin typeface="+mn-lt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Perencanaan</a:t>
            </a:r>
            <a:r>
              <a:rPr kumimoji="0" lang="en-US" sz="28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dan</a:t>
            </a:r>
            <a:r>
              <a:rPr kumimoji="0" lang="en-US" sz="28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Penganggaraan</a:t>
            </a:r>
            <a:endParaRPr kumimoji="0" lang="en-US" sz="2800" b="0" i="0" u="none" strike="noStrike" kern="1200" cap="none" spc="0" normalizeH="0" baseline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rabicPeriod"/>
              <a:tabLst/>
              <a:defRPr/>
            </a:pPr>
            <a:r>
              <a:rPr lang="en-US" sz="2800" noProof="0" dirty="0" err="1" smtClean="0">
                <a:solidFill>
                  <a:schemeClr val="bg1"/>
                </a:solidFill>
                <a:latin typeface="+mn-lt"/>
              </a:rPr>
              <a:t>Pelaksanaan</a:t>
            </a:r>
            <a:r>
              <a:rPr lang="en-US" sz="2800" noProof="0" dirty="0" smtClean="0">
                <a:solidFill>
                  <a:schemeClr val="bg1"/>
                </a:solidFill>
                <a:latin typeface="+mn-lt"/>
              </a:rPr>
              <a:t> Program </a:t>
            </a:r>
            <a:r>
              <a:rPr lang="en-US" sz="2800" noProof="0" dirty="0" err="1" smtClean="0">
                <a:solidFill>
                  <a:schemeClr val="bg1"/>
                </a:solidFill>
                <a:latin typeface="+mn-lt"/>
              </a:rPr>
              <a:t>dan</a:t>
            </a:r>
            <a:r>
              <a:rPr lang="en-US" sz="2800" noProof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800" noProof="0" dirty="0" err="1" smtClean="0">
                <a:solidFill>
                  <a:schemeClr val="bg1"/>
                </a:solidFill>
                <a:latin typeface="+mn-lt"/>
              </a:rPr>
              <a:t>Kegiatan</a:t>
            </a:r>
            <a:endParaRPr lang="en-US" sz="2800" noProof="0" dirty="0" smtClean="0">
              <a:solidFill>
                <a:schemeClr val="bg1"/>
              </a:solidFill>
              <a:latin typeface="+mn-lt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Monitoring,</a:t>
            </a:r>
            <a:r>
              <a:rPr kumimoji="0" lang="en-US" sz="2800" b="0" i="0" u="none" strike="noStrike" kern="1200" cap="none" spc="0" normalizeH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Evaluasi</a:t>
            </a:r>
            <a:r>
              <a:rPr kumimoji="0" lang="en-US" sz="2800" b="0" i="0" u="none" strike="noStrike" kern="1200" cap="none" spc="0" normalizeH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dan</a:t>
            </a:r>
            <a:r>
              <a:rPr kumimoji="0" lang="en-US" sz="2800" b="0" i="0" u="none" strike="noStrike" kern="1200" cap="none" spc="0" normalizeH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Pelaporan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300972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TERIMA KASIH</a:t>
            </a:r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971600" y="4941168"/>
            <a:ext cx="7200800" cy="108012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4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Peraturan</a:t>
            </a: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 </a:t>
            </a:r>
            <a:r>
              <a:rPr lang="en-US" sz="24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Presiden</a:t>
            </a: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 </a:t>
            </a:r>
            <a:r>
              <a:rPr lang="en-US" sz="24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Republik</a:t>
            </a: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 Indonesia</a:t>
            </a:r>
          </a:p>
          <a:p>
            <a:pPr algn="ctr" eaLnBrk="0" hangingPunct="0">
              <a:defRPr/>
            </a:pPr>
            <a:r>
              <a:rPr lang="en-US" sz="24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Nomor</a:t>
            </a: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 59 </a:t>
            </a:r>
            <a:r>
              <a:rPr lang="en-US" sz="24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Tahun</a:t>
            </a: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 2012</a:t>
            </a:r>
            <a:endParaRPr lang="en-US" sz="2400" b="1" dirty="0"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+mn-cs"/>
            </a:endParaRPr>
          </a:p>
        </p:txBody>
      </p:sp>
      <p:sp>
        <p:nvSpPr>
          <p:cNvPr id="20" name="AutoShape 4"/>
          <p:cNvSpPr>
            <a:spLocks noChangeArrowheads="1"/>
          </p:cNvSpPr>
          <p:nvPr/>
        </p:nvSpPr>
        <p:spPr bwMode="gray">
          <a:xfrm>
            <a:off x="971600" y="1988840"/>
            <a:ext cx="7128792" cy="1279614"/>
          </a:xfrm>
          <a:prstGeom prst="roundRect">
            <a:avLst>
              <a:gd name="adj" fmla="val 50000"/>
            </a:avLst>
          </a:prstGeom>
          <a:solidFill>
            <a:srgbClr val="1B0FB1"/>
          </a:soli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id-ID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U</a:t>
            </a:r>
            <a:r>
              <a:rPr lang="en-US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ndang</a:t>
            </a: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-</a:t>
            </a:r>
            <a:r>
              <a:rPr lang="id-ID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U</a:t>
            </a:r>
            <a:r>
              <a:rPr lang="en-US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ndang</a:t>
            </a: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Nomor</a:t>
            </a:r>
            <a:r>
              <a:rPr lang="id-ID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23</a:t>
            </a:r>
            <a:r>
              <a:rPr lang="id-ID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Tahun</a:t>
            </a: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</a:t>
            </a:r>
            <a:r>
              <a:rPr lang="id-ID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20</a:t>
            </a: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</a:t>
            </a:r>
            <a:r>
              <a:rPr lang="id-ID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4 </a:t>
            </a:r>
            <a:endParaRPr lang="en-US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  <a:p>
            <a:pPr algn="ctr">
              <a:defRPr/>
            </a:pPr>
            <a:r>
              <a:rPr lang="id-ID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Pasal </a:t>
            </a: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70 </a:t>
            </a:r>
            <a:r>
              <a:rPr lang="en-US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Ayat</a:t>
            </a: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6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sp>
        <p:nvSpPr>
          <p:cNvPr id="21" name="Down Arrow 20"/>
          <p:cNvSpPr/>
          <p:nvPr/>
        </p:nvSpPr>
        <p:spPr>
          <a:xfrm>
            <a:off x="4067944" y="3501008"/>
            <a:ext cx="1005262" cy="115782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0" y="-27384"/>
            <a:ext cx="9144000" cy="1152128"/>
          </a:xfrm>
          <a:prstGeom prst="roundRect">
            <a:avLst/>
          </a:prstGeom>
          <a:gradFill flip="none" rotWithShape="1">
            <a:gsLst>
              <a:gs pos="0">
                <a:srgbClr val="5CEC89">
                  <a:shade val="30000"/>
                  <a:satMod val="115000"/>
                </a:srgbClr>
              </a:gs>
              <a:gs pos="50000">
                <a:srgbClr val="5CEC89">
                  <a:shade val="67500"/>
                  <a:satMod val="115000"/>
                </a:srgbClr>
              </a:gs>
              <a:gs pos="100000">
                <a:srgbClr val="5CEC89">
                  <a:shade val="100000"/>
                  <a:satMod val="115000"/>
                </a:srgbClr>
              </a:gs>
            </a:gsLst>
            <a:lin ang="5400000" scaled="1"/>
            <a:tileRect/>
          </a:gradFill>
          <a:ln w="28575" cap="flat" cmpd="sng" algn="ctr">
            <a:solidFill>
              <a:srgbClr val="FFFF00"/>
            </a:solidFill>
            <a:prstDash val="soli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750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>
              <a:lnSpc>
                <a:spcPct val="125000"/>
              </a:lnSpc>
              <a:spcBef>
                <a:spcPct val="50000"/>
              </a:spcBef>
            </a:pPr>
            <a:r>
              <a:rPr lang="en-US" sz="3600" b="1" dirty="0" smtClean="0"/>
              <a:t>DASAR HUKUM PELAKSANAAN PENGEMBANGAN  KAPASITAS PEMERINTAHAN DAERAH </a:t>
            </a:r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99931"/>
            <a:ext cx="8424935" cy="5393635"/>
          </a:xfrm>
        </p:spPr>
        <p:txBody>
          <a:bodyPr>
            <a:normAutofit fontScale="92500"/>
          </a:bodyPr>
          <a:lstStyle/>
          <a:p>
            <a:r>
              <a:rPr lang="id-ID" sz="2800" dirty="0">
                <a:solidFill>
                  <a:srgbClr val="FF0000"/>
                </a:solidFill>
              </a:rPr>
              <a:t>Sesuai Pasal </a:t>
            </a:r>
            <a:r>
              <a:rPr lang="en-US" sz="2800" dirty="0">
                <a:solidFill>
                  <a:srgbClr val="FF0000"/>
                </a:solidFill>
              </a:rPr>
              <a:t>69 </a:t>
            </a:r>
            <a:r>
              <a:rPr lang="en-US" sz="2800" dirty="0" err="1">
                <a:solidFill>
                  <a:srgbClr val="FF0000"/>
                </a:solidFill>
              </a:rPr>
              <a:t>ayat</a:t>
            </a:r>
            <a:r>
              <a:rPr lang="en-US" sz="2800" dirty="0">
                <a:solidFill>
                  <a:srgbClr val="FF0000"/>
                </a:solidFill>
              </a:rPr>
              <a:t> (1)  </a:t>
            </a:r>
            <a:r>
              <a:rPr lang="en-US" sz="2800" dirty="0" err="1">
                <a:solidFill>
                  <a:srgbClr val="FF0000"/>
                </a:solidFill>
              </a:rPr>
              <a:t>Undang-Undang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Nomor</a:t>
            </a:r>
            <a:r>
              <a:rPr lang="en-US" sz="2800" dirty="0">
                <a:solidFill>
                  <a:srgbClr val="FF0000"/>
                </a:solidFill>
              </a:rPr>
              <a:t> 23 </a:t>
            </a:r>
            <a:r>
              <a:rPr lang="en-US" sz="2800" dirty="0" err="1">
                <a:solidFill>
                  <a:srgbClr val="FF0000"/>
                </a:solidFill>
              </a:rPr>
              <a:t>Tahun</a:t>
            </a:r>
            <a:r>
              <a:rPr lang="en-US" sz="2800" dirty="0">
                <a:solidFill>
                  <a:srgbClr val="FF0000"/>
                </a:solidFill>
              </a:rPr>
              <a:t> 2014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Kepala</a:t>
            </a:r>
            <a:r>
              <a:rPr lang="en-US" sz="2800" dirty="0">
                <a:solidFill>
                  <a:schemeClr val="bg1"/>
                </a:solidFill>
              </a:rPr>
              <a:t> Daerah </a:t>
            </a:r>
            <a:r>
              <a:rPr lang="en-US" sz="2800" dirty="0" err="1">
                <a:solidFill>
                  <a:schemeClr val="bg1"/>
                </a:solidFill>
              </a:rPr>
              <a:t>memiliki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kewajiban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untuk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menyampaikan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Laporan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Penyelenggaraan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Pemerintahan</a:t>
            </a:r>
            <a:r>
              <a:rPr lang="en-US" sz="2800" dirty="0">
                <a:solidFill>
                  <a:schemeClr val="bg1"/>
                </a:solidFill>
              </a:rPr>
              <a:t> Daerah (LPPD) </a:t>
            </a:r>
            <a:r>
              <a:rPr lang="en-US" sz="2800" dirty="0" err="1">
                <a:solidFill>
                  <a:schemeClr val="bg1"/>
                </a:solidFill>
              </a:rPr>
              <a:t>kepada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Presiden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melalui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Menteri</a:t>
            </a:r>
            <a:r>
              <a:rPr lang="en-US" sz="2800" dirty="0">
                <a:solidFill>
                  <a:schemeClr val="bg1"/>
                </a:solidFill>
              </a:rPr>
              <a:t> Dalam </a:t>
            </a:r>
            <a:r>
              <a:rPr lang="en-US" sz="2800" dirty="0" err="1">
                <a:solidFill>
                  <a:schemeClr val="bg1"/>
                </a:solidFill>
              </a:rPr>
              <a:t>Negeri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untuk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Gubernur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dan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kepada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Menteri</a:t>
            </a:r>
            <a:r>
              <a:rPr lang="en-US" sz="2800" dirty="0">
                <a:solidFill>
                  <a:schemeClr val="bg1"/>
                </a:solidFill>
              </a:rPr>
              <a:t> Dalam </a:t>
            </a:r>
            <a:r>
              <a:rPr lang="en-US" sz="2800" dirty="0" err="1">
                <a:solidFill>
                  <a:schemeClr val="bg1"/>
                </a:solidFill>
              </a:rPr>
              <a:t>Negeri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melalui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Gubernur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untuk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Bupati</a:t>
            </a:r>
            <a:r>
              <a:rPr lang="en-US" sz="2800" dirty="0">
                <a:solidFill>
                  <a:schemeClr val="bg1"/>
                </a:solidFill>
              </a:rPr>
              <a:t>/</a:t>
            </a:r>
            <a:r>
              <a:rPr lang="en-US" sz="2800" dirty="0" err="1">
                <a:solidFill>
                  <a:schemeClr val="bg1"/>
                </a:solidFill>
              </a:rPr>
              <a:t>Walikota</a:t>
            </a:r>
            <a:r>
              <a:rPr lang="en-US" sz="2800" dirty="0">
                <a:solidFill>
                  <a:schemeClr val="bg1"/>
                </a:solidFill>
              </a:rPr>
              <a:t>. </a:t>
            </a:r>
          </a:p>
          <a:p>
            <a:r>
              <a:rPr lang="en-US" sz="2800" dirty="0">
                <a:solidFill>
                  <a:schemeClr val="bg1"/>
                </a:solidFill>
              </a:rPr>
              <a:t>LPPD </a:t>
            </a:r>
            <a:r>
              <a:rPr lang="en-US" sz="2800" dirty="0" err="1">
                <a:solidFill>
                  <a:schemeClr val="bg1"/>
                </a:solidFill>
              </a:rPr>
              <a:t>tersebut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digunakan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sebagai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bahan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bagi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Pemerintah</a:t>
            </a:r>
            <a:r>
              <a:rPr lang="en-US" sz="2800" dirty="0">
                <a:solidFill>
                  <a:schemeClr val="bg1"/>
                </a:solidFill>
              </a:rPr>
              <a:t> dalam </a:t>
            </a:r>
            <a:r>
              <a:rPr lang="en-US" sz="2800" dirty="0" err="1">
                <a:solidFill>
                  <a:schemeClr val="bg1"/>
                </a:solidFill>
              </a:rPr>
              <a:t>melakukan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evaluasi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penyelenggaraan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pemerintah</a:t>
            </a:r>
            <a:r>
              <a:rPr lang="en-US" sz="2800" dirty="0">
                <a:solidFill>
                  <a:schemeClr val="bg1"/>
                </a:solidFill>
              </a:rPr>
              <a:t> daerah, </a:t>
            </a:r>
            <a:r>
              <a:rPr lang="en-US" sz="2800" dirty="0" err="1">
                <a:solidFill>
                  <a:schemeClr val="bg1"/>
                </a:solidFill>
              </a:rPr>
              <a:t>selanjutnya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hasil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evaluasi</a:t>
            </a:r>
            <a:r>
              <a:rPr lang="en-US" sz="2800" dirty="0">
                <a:solidFill>
                  <a:schemeClr val="bg1"/>
                </a:solidFill>
              </a:rPr>
              <a:t> LPPD  </a:t>
            </a:r>
            <a:r>
              <a:rPr lang="en-US" sz="2800" dirty="0" err="1">
                <a:solidFill>
                  <a:schemeClr val="bg1"/>
                </a:solidFill>
              </a:rPr>
              <a:t>digunakan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sebagai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bahan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pembinaan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lebih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lanjut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sesuai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dengan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peraturan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perundang-undangan</a:t>
            </a:r>
            <a:r>
              <a:rPr lang="en-US" sz="2800" dirty="0">
                <a:solidFill>
                  <a:schemeClr val="bg1"/>
                </a:solidFill>
              </a:rPr>
              <a:t>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-27384"/>
            <a:ext cx="9144000" cy="882649"/>
          </a:xfrm>
          <a:prstGeom prst="roundRect">
            <a:avLst/>
          </a:prstGeom>
          <a:gradFill flip="none" rotWithShape="1">
            <a:gsLst>
              <a:gs pos="0">
                <a:srgbClr val="5CEC89">
                  <a:shade val="30000"/>
                  <a:satMod val="115000"/>
                </a:srgbClr>
              </a:gs>
              <a:gs pos="50000">
                <a:srgbClr val="5CEC89">
                  <a:shade val="67500"/>
                  <a:satMod val="115000"/>
                </a:srgbClr>
              </a:gs>
              <a:gs pos="100000">
                <a:srgbClr val="5CEC89">
                  <a:shade val="100000"/>
                  <a:satMod val="115000"/>
                </a:srgbClr>
              </a:gs>
            </a:gsLst>
            <a:lin ang="5400000" scaled="1"/>
            <a:tileRect/>
          </a:gradFill>
          <a:ln w="28575" cap="flat" cmpd="sng" algn="ctr">
            <a:solidFill>
              <a:srgbClr val="FFFF00"/>
            </a:solidFill>
            <a:prstDash val="soli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975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lvl="0" algn="ctr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SzPct val="70000"/>
              <a:defRPr/>
            </a:pPr>
            <a:r>
              <a:rPr lang="en-US" sz="4000" b="1" dirty="0" err="1" smtClean="0"/>
              <a:t>Latar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Belakang</a:t>
            </a:r>
            <a:endParaRPr kumimoji="0" lang="en-US" altLang="zh-CN" sz="4000" b="1" i="0" u="none" strike="noStrike" kern="1200" cap="none" spc="0" normalizeH="0" baseline="0" noProof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661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57158" y="1500174"/>
          <a:ext cx="8229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-27384"/>
            <a:ext cx="9144000" cy="882649"/>
          </a:xfrm>
          <a:prstGeom prst="roundRect">
            <a:avLst/>
          </a:prstGeom>
          <a:gradFill flip="none" rotWithShape="1">
            <a:gsLst>
              <a:gs pos="0">
                <a:srgbClr val="5CEC89">
                  <a:shade val="30000"/>
                  <a:satMod val="115000"/>
                </a:srgbClr>
              </a:gs>
              <a:gs pos="50000">
                <a:srgbClr val="5CEC89">
                  <a:shade val="67500"/>
                  <a:satMod val="115000"/>
                </a:srgbClr>
              </a:gs>
              <a:gs pos="100000">
                <a:srgbClr val="5CEC89">
                  <a:shade val="100000"/>
                  <a:satMod val="115000"/>
                </a:srgbClr>
              </a:gs>
            </a:gsLst>
            <a:lin ang="5400000" scaled="1"/>
            <a:tileRect/>
          </a:gradFill>
          <a:ln w="28575" cap="flat" cmpd="sng" algn="ctr">
            <a:solidFill>
              <a:srgbClr val="FFFF00"/>
            </a:solidFill>
            <a:prstDash val="soli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975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lvl="0" algn="ctr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SzPct val="70000"/>
              <a:defRPr/>
            </a:pPr>
            <a:r>
              <a:rPr lang="id-ID" sz="3600" b="1" dirty="0" smtClean="0"/>
              <a:t>Alur Pembinaan Otonomi Daerah</a:t>
            </a:r>
            <a:endParaRPr kumimoji="0" lang="en-US" altLang="zh-CN" sz="3600" b="1" i="0" u="none" strike="noStrike" kern="1200" cap="none" spc="0" normalizeH="0" baseline="0" noProof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420888"/>
            <a:ext cx="9144000" cy="2880320"/>
          </a:xfrm>
        </p:spPr>
        <p:txBody>
          <a:bodyPr>
            <a:noAutofit/>
          </a:bodyPr>
          <a:lstStyle/>
          <a:p>
            <a:pPr>
              <a:buClrTx/>
              <a:buSzPct val="100000"/>
              <a:buFont typeface="Wingdings" pitchFamily="2" charset="2"/>
              <a:buChar char="Ø"/>
            </a:pPr>
            <a:r>
              <a:rPr lang="sv-SE" sz="3300" dirty="0" smtClean="0">
                <a:solidFill>
                  <a:schemeClr val="bg1"/>
                </a:solidFill>
              </a:rPr>
              <a:t>Pengembangan kapasitas pemerintahan daerah bertujuan </a:t>
            </a:r>
            <a:r>
              <a:rPr lang="fi-FI" sz="3300" dirty="0" smtClean="0">
                <a:solidFill>
                  <a:schemeClr val="bg1"/>
                </a:solidFill>
              </a:rPr>
              <a:t>untuk meningkatkan kinerja pemerintahan daerah </a:t>
            </a:r>
            <a:r>
              <a:rPr lang="en-US" sz="3300" dirty="0" smtClean="0">
                <a:solidFill>
                  <a:schemeClr val="bg1"/>
                </a:solidFill>
              </a:rPr>
              <a:t>dalam </a:t>
            </a:r>
            <a:r>
              <a:rPr lang="en-US" sz="3300" dirty="0" err="1" smtClean="0">
                <a:solidFill>
                  <a:schemeClr val="bg1"/>
                </a:solidFill>
              </a:rPr>
              <a:t>menyelenggarakan</a:t>
            </a:r>
            <a:r>
              <a:rPr lang="en-US" sz="3300" dirty="0" smtClean="0">
                <a:solidFill>
                  <a:schemeClr val="bg1"/>
                </a:solidFill>
              </a:rPr>
              <a:t> </a:t>
            </a:r>
            <a:r>
              <a:rPr lang="en-US" sz="3300" dirty="0" err="1" smtClean="0">
                <a:solidFill>
                  <a:schemeClr val="bg1"/>
                </a:solidFill>
              </a:rPr>
              <a:t>urusan</a:t>
            </a:r>
            <a:r>
              <a:rPr lang="en-US" sz="3300" dirty="0" smtClean="0">
                <a:solidFill>
                  <a:schemeClr val="bg1"/>
                </a:solidFill>
              </a:rPr>
              <a:t> </a:t>
            </a:r>
            <a:r>
              <a:rPr lang="en-US" sz="3300" dirty="0" err="1" smtClean="0">
                <a:solidFill>
                  <a:schemeClr val="bg1"/>
                </a:solidFill>
              </a:rPr>
              <a:t>pemerintahan</a:t>
            </a:r>
            <a:r>
              <a:rPr lang="en-US" sz="3300" dirty="0" smtClean="0">
                <a:solidFill>
                  <a:schemeClr val="bg1"/>
                </a:solidFill>
              </a:rPr>
              <a:t> yang </a:t>
            </a:r>
            <a:r>
              <a:rPr lang="en-US" sz="3300" dirty="0" err="1" smtClean="0">
                <a:solidFill>
                  <a:schemeClr val="bg1"/>
                </a:solidFill>
              </a:rPr>
              <a:t>menjadi</a:t>
            </a:r>
            <a:r>
              <a:rPr lang="en-US" sz="3300" dirty="0" smtClean="0">
                <a:solidFill>
                  <a:schemeClr val="bg1"/>
                </a:solidFill>
              </a:rPr>
              <a:t> </a:t>
            </a:r>
            <a:r>
              <a:rPr lang="en-US" sz="3300" dirty="0" err="1" smtClean="0">
                <a:solidFill>
                  <a:schemeClr val="bg1"/>
                </a:solidFill>
              </a:rPr>
              <a:t>kewenangannya</a:t>
            </a:r>
            <a:endParaRPr lang="en-US" sz="3300" dirty="0">
              <a:solidFill>
                <a:schemeClr val="bg1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-27384"/>
            <a:ext cx="9144000" cy="1728192"/>
          </a:xfrm>
          <a:prstGeom prst="roundRect">
            <a:avLst/>
          </a:prstGeom>
          <a:gradFill flip="none" rotWithShape="1">
            <a:gsLst>
              <a:gs pos="0">
                <a:srgbClr val="5CEC89">
                  <a:shade val="30000"/>
                  <a:satMod val="115000"/>
                </a:srgbClr>
              </a:gs>
              <a:gs pos="50000">
                <a:srgbClr val="5CEC89">
                  <a:shade val="67500"/>
                  <a:satMod val="115000"/>
                </a:srgbClr>
              </a:gs>
              <a:gs pos="100000">
                <a:srgbClr val="5CEC89">
                  <a:shade val="100000"/>
                  <a:satMod val="115000"/>
                </a:srgbClr>
              </a:gs>
            </a:gsLst>
            <a:lin ang="5400000" scaled="1"/>
            <a:tileRect/>
          </a:gradFill>
          <a:ln w="28575" cap="flat" cmpd="sng" algn="ctr">
            <a:solidFill>
              <a:srgbClr val="FFFF00"/>
            </a:solidFill>
            <a:prstDash val="soli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975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lvl="0" algn="ctr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SzPct val="70000"/>
              <a:defRPr/>
            </a:pPr>
            <a:r>
              <a:rPr lang="en-US" sz="4000" b="1" dirty="0" err="1" smtClean="0"/>
              <a:t>Tujuan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Pengembangan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Kapasitas</a:t>
            </a:r>
            <a:r>
              <a:rPr lang="en-US" sz="4000" b="1" dirty="0" smtClean="0"/>
              <a:t> Pemerintahan Daerah</a:t>
            </a:r>
          </a:p>
          <a:p>
            <a:pPr lvl="0" algn="ctr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SzPct val="70000"/>
              <a:defRPr/>
            </a:pPr>
            <a:r>
              <a:rPr kumimoji="0" lang="en-US" altLang="zh-CN" sz="2500" b="1" i="0" u="none" strike="noStrike" kern="1200" cap="none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kumimoji="0" lang="en-US" altLang="zh-CN" sz="2500" b="1" i="0" u="none" strike="noStrike" kern="1200" cap="none" spc="0" normalizeH="0" baseline="0" noProof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Pasal</a:t>
            </a:r>
            <a:r>
              <a:rPr kumimoji="0" lang="en-US" altLang="zh-CN" sz="2500" b="1" i="0" u="none" strike="noStrike" kern="1200" cap="none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 </a:t>
            </a:r>
            <a:r>
              <a:rPr kumimoji="0" lang="en-US" altLang="zh-CN" sz="2500" b="1" i="0" u="none" strike="noStrike" kern="1200" cap="none" spc="0" normalizeH="0" baseline="0" noProof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Perpres</a:t>
            </a:r>
            <a:r>
              <a:rPr kumimoji="0" lang="en-US" altLang="zh-CN" sz="2500" b="1" i="0" u="none" strike="noStrike" kern="1200" cap="none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59 </a:t>
            </a:r>
            <a:r>
              <a:rPr kumimoji="0" lang="en-US" altLang="zh-CN" sz="2500" b="1" i="0" u="none" strike="noStrike" kern="1200" cap="none" spc="0" normalizeH="0" baseline="0" noProof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Tahun</a:t>
            </a:r>
            <a:r>
              <a:rPr kumimoji="0" lang="en-US" altLang="zh-CN" sz="2500" b="1" i="0" u="none" strike="noStrike" kern="1200" cap="none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2012)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28384" y="6237312"/>
            <a:ext cx="762000" cy="365125"/>
          </a:xfrm>
          <a:noFill/>
        </p:spPr>
        <p:txBody>
          <a:bodyPr/>
          <a:lstStyle/>
          <a:p>
            <a:fld id="{F557D276-9D57-492B-AE81-4D124137CC1F}" type="slidenum">
              <a:rPr lang="en-US" altLang="en-US" smtClean="0"/>
              <a:pPr/>
              <a:t>6</a:t>
            </a:fld>
            <a:endParaRPr lang="en-US" altLang="en-US" dirty="0" smtClean="0"/>
          </a:p>
        </p:txBody>
      </p:sp>
      <p:sp>
        <p:nvSpPr>
          <p:cNvPr id="59" name="Oval 58"/>
          <p:cNvSpPr/>
          <p:nvPr/>
        </p:nvSpPr>
        <p:spPr>
          <a:xfrm>
            <a:off x="1763688" y="2214141"/>
            <a:ext cx="1872208" cy="864096"/>
          </a:xfrm>
          <a:prstGeom prst="ellipse">
            <a:avLst/>
          </a:prstGeom>
          <a:solidFill>
            <a:srgbClr val="5CEC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EKPPD (Output &amp; Outcome)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1763688" y="3726309"/>
            <a:ext cx="2016224" cy="864096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chemeClr val="bg1"/>
                </a:solidFill>
              </a:rPr>
              <a:t>Penyelengaaraan</a:t>
            </a:r>
            <a:endParaRPr lang="en-US" sz="12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1200" b="1" dirty="0" err="1" smtClean="0">
                <a:solidFill>
                  <a:schemeClr val="bg1"/>
                </a:solidFill>
              </a:rPr>
              <a:t>Pemda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4" name="Oval 63"/>
          <p:cNvSpPr/>
          <p:nvPr/>
        </p:nvSpPr>
        <p:spPr>
          <a:xfrm rot="16200000">
            <a:off x="-144523" y="3762313"/>
            <a:ext cx="1872208" cy="792088"/>
          </a:xfrm>
          <a:prstGeom prst="ellipse">
            <a:avLst/>
          </a:prstGeom>
          <a:solidFill>
            <a:srgbClr val="5CEC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Survey </a:t>
            </a:r>
            <a:r>
              <a:rPr lang="en-US" sz="1200" b="1" dirty="0" err="1" smtClean="0">
                <a:solidFill>
                  <a:schemeClr val="bg1"/>
                </a:solidFill>
              </a:rPr>
              <a:t>Kepuasan</a:t>
            </a:r>
            <a:r>
              <a:rPr lang="en-US" sz="1200" b="1" dirty="0" smtClean="0">
                <a:solidFill>
                  <a:schemeClr val="bg1"/>
                </a:solidFill>
              </a:rPr>
              <a:t> </a:t>
            </a:r>
            <a:r>
              <a:rPr lang="en-US" sz="1200" b="1" dirty="0" err="1" smtClean="0">
                <a:solidFill>
                  <a:schemeClr val="bg1"/>
                </a:solidFill>
              </a:rPr>
              <a:t>Masyarakat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5" name="Oval 64"/>
          <p:cNvSpPr/>
          <p:nvPr/>
        </p:nvSpPr>
        <p:spPr>
          <a:xfrm>
            <a:off x="1835696" y="5310485"/>
            <a:ext cx="1872208" cy="936104"/>
          </a:xfrm>
          <a:prstGeom prst="ellipse">
            <a:avLst/>
          </a:prstGeom>
          <a:solidFill>
            <a:srgbClr val="5CEC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chemeClr val="bg1"/>
                </a:solidFill>
              </a:rPr>
              <a:t>Implementasi</a:t>
            </a:r>
            <a:r>
              <a:rPr lang="en-US" sz="1200" b="1" dirty="0" smtClean="0">
                <a:solidFill>
                  <a:schemeClr val="bg1"/>
                </a:solidFill>
              </a:rPr>
              <a:t> </a:t>
            </a:r>
            <a:r>
              <a:rPr lang="en-US" sz="1200" b="1" dirty="0" err="1" smtClean="0">
                <a:solidFill>
                  <a:schemeClr val="bg1"/>
                </a:solidFill>
              </a:rPr>
              <a:t>Peningkatan</a:t>
            </a:r>
            <a:r>
              <a:rPr lang="en-US" sz="1200" b="1" dirty="0" smtClean="0">
                <a:solidFill>
                  <a:schemeClr val="bg1"/>
                </a:solidFill>
              </a:rPr>
              <a:t> </a:t>
            </a:r>
            <a:r>
              <a:rPr lang="en-US" sz="1200" b="1" dirty="0" err="1" smtClean="0">
                <a:solidFill>
                  <a:schemeClr val="bg1"/>
                </a:solidFill>
              </a:rPr>
              <a:t>Kapasda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6" name="Oval 65"/>
          <p:cNvSpPr/>
          <p:nvPr/>
        </p:nvSpPr>
        <p:spPr>
          <a:xfrm>
            <a:off x="4355976" y="3510285"/>
            <a:ext cx="2016224" cy="1296144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chemeClr val="bg1"/>
                </a:solidFill>
              </a:rPr>
              <a:t>Kinerja</a:t>
            </a:r>
            <a:r>
              <a:rPr lang="en-US" sz="1200" b="1" dirty="0" smtClean="0">
                <a:solidFill>
                  <a:schemeClr val="bg1"/>
                </a:solidFill>
              </a:rPr>
              <a:t> </a:t>
            </a:r>
            <a:r>
              <a:rPr lang="en-US" sz="1200" b="1" dirty="0" err="1" smtClean="0">
                <a:solidFill>
                  <a:schemeClr val="bg1"/>
                </a:solidFill>
              </a:rPr>
              <a:t>Penyelenggaraan</a:t>
            </a:r>
            <a:endParaRPr lang="en-US" sz="12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1200" b="1" dirty="0" err="1" smtClean="0">
                <a:solidFill>
                  <a:schemeClr val="bg1"/>
                </a:solidFill>
              </a:rPr>
              <a:t>Pemerintahan</a:t>
            </a:r>
            <a:endParaRPr lang="en-US" sz="12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Daerah 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7" name="Oval 66"/>
          <p:cNvSpPr/>
          <p:nvPr/>
        </p:nvSpPr>
        <p:spPr>
          <a:xfrm>
            <a:off x="6732240" y="2214141"/>
            <a:ext cx="1872208" cy="792088"/>
          </a:xfrm>
          <a:prstGeom prst="ellipse">
            <a:avLst/>
          </a:prstGeom>
          <a:solidFill>
            <a:srgbClr val="5CEC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chemeClr val="bg1"/>
                </a:solidFill>
              </a:rPr>
              <a:t>Pemetaan</a:t>
            </a:r>
            <a:r>
              <a:rPr lang="en-US" sz="1200" b="1" dirty="0" smtClean="0">
                <a:solidFill>
                  <a:schemeClr val="bg1"/>
                </a:solidFill>
              </a:rPr>
              <a:t> </a:t>
            </a:r>
            <a:r>
              <a:rPr lang="en-US" sz="1200" b="1" dirty="0" err="1" smtClean="0">
                <a:solidFill>
                  <a:schemeClr val="bg1"/>
                </a:solidFill>
              </a:rPr>
              <a:t>Kapasitas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8" name="Oval 67"/>
          <p:cNvSpPr/>
          <p:nvPr/>
        </p:nvSpPr>
        <p:spPr>
          <a:xfrm>
            <a:off x="6804248" y="3582293"/>
            <a:ext cx="1872208" cy="1008112"/>
          </a:xfrm>
          <a:prstGeom prst="ellipse">
            <a:avLst/>
          </a:prstGeom>
          <a:solidFill>
            <a:srgbClr val="5CEC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chemeClr val="bg1"/>
                </a:solidFill>
              </a:rPr>
              <a:t>Perencanaan</a:t>
            </a:r>
            <a:r>
              <a:rPr lang="en-US" sz="1200" b="1" dirty="0" smtClean="0">
                <a:solidFill>
                  <a:schemeClr val="bg1"/>
                </a:solidFill>
              </a:rPr>
              <a:t> </a:t>
            </a:r>
            <a:r>
              <a:rPr lang="en-US" sz="1200" b="1" dirty="0" err="1" smtClean="0">
                <a:solidFill>
                  <a:schemeClr val="bg1"/>
                </a:solidFill>
              </a:rPr>
              <a:t>Peningkatan</a:t>
            </a:r>
            <a:r>
              <a:rPr lang="en-US" sz="1200" b="1" dirty="0" smtClean="0">
                <a:solidFill>
                  <a:schemeClr val="bg1"/>
                </a:solidFill>
              </a:rPr>
              <a:t> </a:t>
            </a:r>
            <a:r>
              <a:rPr lang="en-US" sz="1200" b="1" dirty="0" err="1" smtClean="0">
                <a:solidFill>
                  <a:schemeClr val="bg1"/>
                </a:solidFill>
              </a:rPr>
              <a:t>Kapasda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9" name="Right Arrow 68"/>
          <p:cNvSpPr/>
          <p:nvPr/>
        </p:nvSpPr>
        <p:spPr>
          <a:xfrm>
            <a:off x="1259632" y="3942333"/>
            <a:ext cx="432048" cy="4320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ight Arrow 69"/>
          <p:cNvSpPr/>
          <p:nvPr/>
        </p:nvSpPr>
        <p:spPr>
          <a:xfrm>
            <a:off x="3851920" y="3942333"/>
            <a:ext cx="432048" cy="43204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ight Arrow 70"/>
          <p:cNvSpPr/>
          <p:nvPr/>
        </p:nvSpPr>
        <p:spPr>
          <a:xfrm rot="5400000">
            <a:off x="2555776" y="3150245"/>
            <a:ext cx="432048" cy="432048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ight Arrow 71"/>
          <p:cNvSpPr/>
          <p:nvPr/>
        </p:nvSpPr>
        <p:spPr>
          <a:xfrm rot="16200000">
            <a:off x="2555776" y="4734421"/>
            <a:ext cx="432048" cy="432048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5508104" y="2646189"/>
            <a:ext cx="1008112" cy="720080"/>
            <a:chOff x="5508104" y="2204864"/>
            <a:chExt cx="1008112" cy="720080"/>
          </a:xfrm>
        </p:grpSpPr>
        <p:sp>
          <p:nvSpPr>
            <p:cNvPr id="79" name="Line 45"/>
            <p:cNvSpPr>
              <a:spLocks noChangeShapeType="1"/>
            </p:cNvSpPr>
            <p:nvPr/>
          </p:nvSpPr>
          <p:spPr bwMode="auto">
            <a:xfrm>
              <a:off x="5508104" y="2204864"/>
              <a:ext cx="0" cy="72008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81" name="Line 46"/>
            <p:cNvSpPr>
              <a:spLocks noChangeShapeType="1"/>
            </p:cNvSpPr>
            <p:nvPr/>
          </p:nvSpPr>
          <p:spPr bwMode="auto">
            <a:xfrm flipV="1">
              <a:off x="5508104" y="2204864"/>
              <a:ext cx="1008112" cy="838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d-ID"/>
            </a:p>
          </p:txBody>
        </p:sp>
      </p:grpSp>
      <p:sp>
        <p:nvSpPr>
          <p:cNvPr id="82" name="Line 46"/>
          <p:cNvSpPr>
            <a:spLocks noChangeShapeType="1"/>
          </p:cNvSpPr>
          <p:nvPr/>
        </p:nvSpPr>
        <p:spPr bwMode="auto">
          <a:xfrm flipH="1">
            <a:off x="7740352" y="3078237"/>
            <a:ext cx="0" cy="43204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grpSp>
        <p:nvGrpSpPr>
          <p:cNvPr id="26" name="Group 25"/>
          <p:cNvGrpSpPr/>
          <p:nvPr/>
        </p:nvGrpSpPr>
        <p:grpSpPr>
          <a:xfrm>
            <a:off x="4067944" y="4806429"/>
            <a:ext cx="3744416" cy="936104"/>
            <a:chOff x="4067944" y="4365104"/>
            <a:chExt cx="3744416" cy="936104"/>
          </a:xfrm>
        </p:grpSpPr>
        <p:cxnSp>
          <p:nvCxnSpPr>
            <p:cNvPr id="84" name="Straight Connector 83"/>
            <p:cNvCxnSpPr/>
            <p:nvPr/>
          </p:nvCxnSpPr>
          <p:spPr>
            <a:xfrm>
              <a:off x="7812360" y="4365104"/>
              <a:ext cx="0" cy="936104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7" name="Straight Arrow Connector 86"/>
            <p:cNvCxnSpPr/>
            <p:nvPr/>
          </p:nvCxnSpPr>
          <p:spPr>
            <a:xfrm flipH="1">
              <a:off x="4067944" y="5301208"/>
              <a:ext cx="374441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8" name="Rectangle 2"/>
          <p:cNvSpPr txBox="1">
            <a:spLocks noChangeArrowheads="1"/>
          </p:cNvSpPr>
          <p:nvPr/>
        </p:nvSpPr>
        <p:spPr>
          <a:xfrm>
            <a:off x="5292080" y="2286149"/>
            <a:ext cx="1368152" cy="288032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i="0" u="none" strike="noStrike" kern="1200" cap="none" spc="-100" normalizeH="0" baseline="0" noProof="0" dirty="0" err="1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n-lt"/>
                <a:ea typeface="+mj-ea"/>
                <a:cs typeface="Arial" pitchFamily="34" charset="0"/>
              </a:rPr>
              <a:t>Informasi</a:t>
            </a:r>
            <a:r>
              <a:rPr kumimoji="0" lang="es-ES" sz="140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n-lt"/>
                <a:ea typeface="+mj-ea"/>
                <a:cs typeface="Arial" pitchFamily="34" charset="0"/>
              </a:rPr>
              <a:t> </a:t>
            </a:r>
            <a:r>
              <a:rPr kumimoji="0" lang="es-ES" sz="1400" i="0" u="none" strike="noStrike" kern="1200" cap="none" spc="-100" normalizeH="0" baseline="0" noProof="0" dirty="0" err="1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n-lt"/>
                <a:ea typeface="+mj-ea"/>
                <a:cs typeface="Arial" pitchFamily="34" charset="0"/>
              </a:rPr>
              <a:t>Awal</a:t>
            </a:r>
            <a:endParaRPr kumimoji="0" lang="en-US" sz="1400" i="0" u="none" strike="noStrike" kern="1200" cap="none" spc="-100" normalizeH="0" baseline="0" noProof="0" dirty="0" smtClean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bg1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n-lt"/>
              <a:ea typeface="+mj-ea"/>
              <a:cs typeface="Arial" pitchFamily="34" charset="0"/>
            </a:endParaRPr>
          </a:p>
        </p:txBody>
      </p:sp>
      <p:sp>
        <p:nvSpPr>
          <p:cNvPr id="89" name="Rectangle 2"/>
          <p:cNvSpPr txBox="1">
            <a:spLocks noChangeArrowheads="1"/>
          </p:cNvSpPr>
          <p:nvPr/>
        </p:nvSpPr>
        <p:spPr>
          <a:xfrm>
            <a:off x="3779912" y="2718197"/>
            <a:ext cx="1368152" cy="288032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n-lt"/>
                <a:ea typeface="+mj-ea"/>
                <a:cs typeface="Arial" pitchFamily="34" charset="0"/>
              </a:rPr>
              <a:t>Data </a:t>
            </a:r>
            <a:r>
              <a:rPr kumimoji="0" lang="es-ES" sz="1400" i="0" u="none" strike="noStrike" kern="1200" cap="none" spc="-100" normalizeH="0" baseline="0" noProof="0" dirty="0" err="1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n-lt"/>
                <a:ea typeface="+mj-ea"/>
                <a:cs typeface="Arial" pitchFamily="34" charset="0"/>
              </a:rPr>
              <a:t>Kinerja</a:t>
            </a:r>
            <a:endParaRPr kumimoji="0" lang="en-US" sz="1400" i="0" u="none" strike="noStrike" kern="1200" cap="none" spc="-100" normalizeH="0" baseline="0" noProof="0" dirty="0" smtClean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bg1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n-lt"/>
              <a:ea typeface="+mj-ea"/>
              <a:cs typeface="Arial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3851921" y="2646189"/>
            <a:ext cx="1369930" cy="792386"/>
            <a:chOff x="3851921" y="2204864"/>
            <a:chExt cx="1369930" cy="792386"/>
          </a:xfrm>
        </p:grpSpPr>
        <p:sp>
          <p:nvSpPr>
            <p:cNvPr id="77" name="Line 45"/>
            <p:cNvSpPr>
              <a:spLocks noChangeShapeType="1"/>
            </p:cNvSpPr>
            <p:nvPr/>
          </p:nvSpPr>
          <p:spPr bwMode="auto">
            <a:xfrm>
              <a:off x="4572000" y="2204864"/>
              <a:ext cx="576064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78" name="Line 46"/>
            <p:cNvSpPr>
              <a:spLocks noChangeShapeType="1"/>
            </p:cNvSpPr>
            <p:nvPr/>
          </p:nvSpPr>
          <p:spPr bwMode="auto">
            <a:xfrm>
              <a:off x="5220072" y="2204864"/>
              <a:ext cx="1779" cy="792386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7" name="Line 46"/>
            <p:cNvSpPr>
              <a:spLocks noChangeShapeType="1"/>
            </p:cNvSpPr>
            <p:nvPr/>
          </p:nvSpPr>
          <p:spPr bwMode="auto">
            <a:xfrm flipH="1">
              <a:off x="3851921" y="2204864"/>
              <a:ext cx="648072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d-ID"/>
            </a:p>
          </p:txBody>
        </p:sp>
      </p:grp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0" y="-27384"/>
            <a:ext cx="9144000" cy="1368152"/>
          </a:xfrm>
          <a:prstGeom prst="roundRect">
            <a:avLst/>
          </a:prstGeom>
          <a:gradFill flip="none" rotWithShape="1">
            <a:gsLst>
              <a:gs pos="0">
                <a:srgbClr val="5CEC89">
                  <a:shade val="30000"/>
                  <a:satMod val="115000"/>
                </a:srgbClr>
              </a:gs>
              <a:gs pos="50000">
                <a:srgbClr val="5CEC89">
                  <a:shade val="67500"/>
                  <a:satMod val="115000"/>
                </a:srgbClr>
              </a:gs>
              <a:gs pos="100000">
                <a:srgbClr val="5CEC89">
                  <a:shade val="100000"/>
                  <a:satMod val="115000"/>
                </a:srgbClr>
              </a:gs>
            </a:gsLst>
            <a:lin ang="5400000" scaled="1"/>
            <a:tileRect/>
          </a:gradFill>
          <a:ln w="28575" cap="flat" cmpd="sng" algn="ctr">
            <a:solidFill>
              <a:srgbClr val="FFFF00"/>
            </a:solidFill>
            <a:prstDash val="soli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975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lvl="0" algn="ctr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SzPct val="70000"/>
              <a:defRPr/>
            </a:pPr>
            <a:r>
              <a:rPr lang="en-US" altLang="zh-CN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ALUR PIKIR PENINGKATAN KAPASITAS</a:t>
            </a:r>
            <a:r>
              <a:rPr lang="id-ID" altLang="zh-CN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id-ID" altLang="zh-CN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altLang="zh-CN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PEMERINTAHAN DAERAH</a:t>
            </a:r>
            <a:endParaRPr kumimoji="0" lang="en-US" altLang="zh-CN" sz="3200" b="1" i="0" u="none" strike="noStrike" kern="1200" cap="none" spc="0" normalizeH="0" baseline="0" noProof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0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2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82" grpId="0" animBg="1"/>
      <p:bldP spid="88" grpId="0"/>
      <p:bldP spid="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57D276-9D57-492B-AE81-4D124137CC1F}" type="slidenum">
              <a:rPr lang="en-US" altLang="en-US" smtClean="0"/>
              <a:pPr/>
              <a:t>7</a:t>
            </a:fld>
            <a:endParaRPr lang="en-US" altLang="en-US" smtClean="0"/>
          </a:p>
        </p:txBody>
      </p:sp>
      <p:sp>
        <p:nvSpPr>
          <p:cNvPr id="5" name="Flowchart: Alternate Process 4"/>
          <p:cNvSpPr/>
          <p:nvPr/>
        </p:nvSpPr>
        <p:spPr>
          <a:xfrm>
            <a:off x="827584" y="3068960"/>
            <a:ext cx="2304256" cy="936104"/>
          </a:xfrm>
          <a:prstGeom prst="flowChartAlternate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/>
              <a:t>Peningkatan</a:t>
            </a:r>
            <a:r>
              <a:rPr lang="en-US" b="1" dirty="0" smtClean="0"/>
              <a:t> </a:t>
            </a:r>
            <a:r>
              <a:rPr lang="en-US" b="1" dirty="0" err="1" smtClean="0"/>
              <a:t>Kapasitas</a:t>
            </a:r>
            <a:endParaRPr lang="en-US" b="1" dirty="0"/>
          </a:p>
        </p:txBody>
      </p:sp>
      <p:sp>
        <p:nvSpPr>
          <p:cNvPr id="6" name="Flowchart: Alternate Process 5"/>
          <p:cNvSpPr/>
          <p:nvPr/>
        </p:nvSpPr>
        <p:spPr>
          <a:xfrm>
            <a:off x="4644008" y="1700808"/>
            <a:ext cx="3024336" cy="576064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Kapasitas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Kebijakan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Flowchart: Alternate Process 6"/>
          <p:cNvSpPr/>
          <p:nvPr/>
        </p:nvSpPr>
        <p:spPr>
          <a:xfrm>
            <a:off x="4644008" y="3212976"/>
            <a:ext cx="2952328" cy="576064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bg1"/>
                </a:solidFill>
              </a:rPr>
              <a:t>Kapasitas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Kelembagaan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" name="Flowchart: Alternate Process 7"/>
          <p:cNvSpPr/>
          <p:nvPr/>
        </p:nvSpPr>
        <p:spPr>
          <a:xfrm>
            <a:off x="4644008" y="4725144"/>
            <a:ext cx="2952328" cy="576064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Kapasitas</a:t>
            </a:r>
            <a:r>
              <a:rPr lang="en-US" dirty="0" smtClean="0">
                <a:solidFill>
                  <a:schemeClr val="bg1"/>
                </a:solidFill>
              </a:rPr>
              <a:t> SDM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3275856" y="3501008"/>
            <a:ext cx="1152128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3275856" y="2132856"/>
            <a:ext cx="1296144" cy="136815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275856" y="3501008"/>
            <a:ext cx="1224136" cy="136815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-27384"/>
            <a:ext cx="9144000" cy="882649"/>
          </a:xfrm>
          <a:prstGeom prst="roundRect">
            <a:avLst/>
          </a:prstGeom>
          <a:gradFill flip="none" rotWithShape="1">
            <a:gsLst>
              <a:gs pos="0">
                <a:srgbClr val="5CEC89">
                  <a:shade val="30000"/>
                  <a:satMod val="115000"/>
                </a:srgbClr>
              </a:gs>
              <a:gs pos="50000">
                <a:srgbClr val="5CEC89">
                  <a:shade val="67500"/>
                  <a:satMod val="115000"/>
                </a:srgbClr>
              </a:gs>
              <a:gs pos="100000">
                <a:srgbClr val="5CEC89">
                  <a:shade val="100000"/>
                  <a:satMod val="115000"/>
                </a:srgbClr>
              </a:gs>
            </a:gsLst>
            <a:lin ang="5400000" scaled="1"/>
            <a:tileRect/>
          </a:gradFill>
          <a:ln w="28575" cap="flat" cmpd="sng" algn="ctr">
            <a:solidFill>
              <a:srgbClr val="FFFF00"/>
            </a:solidFill>
            <a:prstDash val="soli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975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lvl="0" algn="ctr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SzPct val="70000"/>
              <a:defRPr/>
            </a:pPr>
            <a:r>
              <a:rPr lang="en-US" altLang="zh-CN" sz="36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Ruang</a:t>
            </a:r>
            <a:r>
              <a:rPr lang="en-US" altLang="zh-CN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Lingkup</a:t>
            </a:r>
            <a:r>
              <a:rPr lang="en-US" altLang="zh-CN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Peningkatan</a:t>
            </a:r>
            <a:r>
              <a:rPr lang="en-US" altLang="zh-CN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Kapasda</a:t>
            </a:r>
            <a:endParaRPr kumimoji="0" lang="en-US" altLang="zh-CN" sz="3600" b="1" i="0" u="none" strike="noStrike" kern="1200" cap="none" spc="0" normalizeH="0" baseline="0" noProof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57D276-9D57-492B-AE81-4D124137CC1F}" type="slidenum">
              <a:rPr lang="en-US" altLang="en-US" smtClean="0"/>
              <a:pPr/>
              <a:t>8</a:t>
            </a:fld>
            <a:endParaRPr lang="en-US" altLang="en-US" smtClean="0"/>
          </a:p>
        </p:txBody>
      </p:sp>
      <p:sp>
        <p:nvSpPr>
          <p:cNvPr id="5" name="Flowchart: Alternate Process 4"/>
          <p:cNvSpPr/>
          <p:nvPr/>
        </p:nvSpPr>
        <p:spPr>
          <a:xfrm>
            <a:off x="827584" y="3501008"/>
            <a:ext cx="2304256" cy="936104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/>
              <a:t>Kapasitas</a:t>
            </a:r>
            <a:r>
              <a:rPr lang="en-US" b="1" dirty="0" smtClean="0"/>
              <a:t> </a:t>
            </a:r>
            <a:r>
              <a:rPr lang="en-US" b="1" dirty="0" err="1" smtClean="0"/>
              <a:t>Kebijakan</a:t>
            </a:r>
            <a:endParaRPr lang="en-US" b="1" dirty="0"/>
          </a:p>
        </p:txBody>
      </p:sp>
      <p:sp>
        <p:nvSpPr>
          <p:cNvPr id="6" name="Flowchart: Alternate Process 5"/>
          <p:cNvSpPr/>
          <p:nvPr/>
        </p:nvSpPr>
        <p:spPr>
          <a:xfrm>
            <a:off x="4644008" y="2276872"/>
            <a:ext cx="3024336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/>
              <a:t>Pembentukan</a:t>
            </a:r>
            <a:r>
              <a:rPr lang="en-US" sz="2000" dirty="0" smtClean="0"/>
              <a:t> </a:t>
            </a:r>
            <a:r>
              <a:rPr lang="en-US" sz="2000" dirty="0" err="1" smtClean="0"/>
              <a:t>Kebijakan</a:t>
            </a:r>
            <a:endParaRPr lang="en-US" sz="2000" dirty="0"/>
          </a:p>
        </p:txBody>
      </p:sp>
      <p:sp>
        <p:nvSpPr>
          <p:cNvPr id="7" name="Flowchart: Alternate Process 6"/>
          <p:cNvSpPr/>
          <p:nvPr/>
        </p:nvSpPr>
        <p:spPr>
          <a:xfrm>
            <a:off x="4644008" y="3212976"/>
            <a:ext cx="2952328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/>
              <a:t>Metode</a:t>
            </a:r>
            <a:r>
              <a:rPr lang="en-US" sz="2000" dirty="0" smtClean="0"/>
              <a:t> </a:t>
            </a:r>
            <a:r>
              <a:rPr lang="en-US" sz="2000" dirty="0" err="1" smtClean="0"/>
              <a:t>Perumusan</a:t>
            </a:r>
            <a:endParaRPr lang="en-US" sz="2000" dirty="0"/>
          </a:p>
        </p:txBody>
      </p:sp>
      <p:sp>
        <p:nvSpPr>
          <p:cNvPr id="8" name="Flowchart: Alternate Process 7"/>
          <p:cNvSpPr/>
          <p:nvPr/>
        </p:nvSpPr>
        <p:spPr>
          <a:xfrm>
            <a:off x="4644008" y="5085184"/>
            <a:ext cx="2952328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Evaluasi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3275856" y="3501008"/>
            <a:ext cx="1224136" cy="43204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3275856" y="2564904"/>
            <a:ext cx="1296144" cy="136815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275856" y="3933056"/>
            <a:ext cx="1224136" cy="136815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lowchart: Alternate Process 10"/>
          <p:cNvSpPr/>
          <p:nvPr/>
        </p:nvSpPr>
        <p:spPr>
          <a:xfrm>
            <a:off x="4644008" y="4149080"/>
            <a:ext cx="2952328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Sosialisasi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275856" y="3933056"/>
            <a:ext cx="1224136" cy="43204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0" y="0"/>
            <a:ext cx="9144000" cy="882649"/>
          </a:xfrm>
          <a:prstGeom prst="roundRect">
            <a:avLst/>
          </a:prstGeom>
          <a:gradFill flip="none" rotWithShape="1">
            <a:gsLst>
              <a:gs pos="0">
                <a:srgbClr val="5CEC89">
                  <a:shade val="30000"/>
                  <a:satMod val="115000"/>
                </a:srgbClr>
              </a:gs>
              <a:gs pos="50000">
                <a:srgbClr val="5CEC89">
                  <a:shade val="67500"/>
                  <a:satMod val="115000"/>
                </a:srgbClr>
              </a:gs>
              <a:gs pos="100000">
                <a:srgbClr val="5CEC89">
                  <a:shade val="100000"/>
                  <a:satMod val="115000"/>
                </a:srgbClr>
              </a:gs>
            </a:gsLst>
            <a:lin ang="5400000" scaled="1"/>
            <a:tileRect/>
          </a:gradFill>
          <a:ln w="28575" cap="flat" cmpd="sng" algn="ctr">
            <a:solidFill>
              <a:srgbClr val="FFFF00"/>
            </a:solidFill>
            <a:prstDash val="soli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975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lvl="0" algn="ctr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SzPct val="70000"/>
              <a:defRPr/>
            </a:pPr>
            <a:r>
              <a:rPr lang="en-US" altLang="zh-CN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KAPASITAS KEBIJAKAN</a:t>
            </a:r>
            <a:endParaRPr kumimoji="0" lang="en-US" altLang="zh-CN" sz="3600" b="1" i="0" u="none" strike="noStrike" kern="1200" cap="none" spc="0" normalizeH="0" baseline="0" noProof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57D276-9D57-492B-AE81-4D124137CC1F}" type="slidenum">
              <a:rPr lang="en-US" altLang="en-US" smtClean="0"/>
              <a:pPr/>
              <a:t>9</a:t>
            </a:fld>
            <a:endParaRPr lang="en-US" altLang="en-US" smtClean="0"/>
          </a:p>
        </p:txBody>
      </p:sp>
      <p:sp>
        <p:nvSpPr>
          <p:cNvPr id="5" name="Flowchart: Alternate Process 4"/>
          <p:cNvSpPr/>
          <p:nvPr/>
        </p:nvSpPr>
        <p:spPr>
          <a:xfrm>
            <a:off x="827584" y="3501008"/>
            <a:ext cx="2304256" cy="936104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/>
              <a:t>Kapasitas</a:t>
            </a:r>
            <a:r>
              <a:rPr lang="en-US" b="1" dirty="0" smtClean="0"/>
              <a:t> </a:t>
            </a:r>
            <a:r>
              <a:rPr lang="en-US" b="1" dirty="0" err="1" smtClean="0"/>
              <a:t>Kelembagaan</a:t>
            </a:r>
            <a:endParaRPr lang="en-US" b="1" dirty="0"/>
          </a:p>
        </p:txBody>
      </p:sp>
      <p:sp>
        <p:nvSpPr>
          <p:cNvPr id="6" name="Flowchart: Alternate Process 5"/>
          <p:cNvSpPr/>
          <p:nvPr/>
        </p:nvSpPr>
        <p:spPr>
          <a:xfrm>
            <a:off x="4644008" y="2780928"/>
            <a:ext cx="2952328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Tata </a:t>
            </a:r>
            <a:r>
              <a:rPr lang="en-US" sz="2000" dirty="0" err="1" smtClean="0"/>
              <a:t>Laksana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SOP</a:t>
            </a:r>
            <a:endParaRPr lang="en-US" sz="2000" dirty="0"/>
          </a:p>
        </p:txBody>
      </p:sp>
      <p:sp>
        <p:nvSpPr>
          <p:cNvPr id="7" name="Flowchart: Alternate Process 6"/>
          <p:cNvSpPr/>
          <p:nvPr/>
        </p:nvSpPr>
        <p:spPr>
          <a:xfrm>
            <a:off x="4644008" y="3645024"/>
            <a:ext cx="2952328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Budaya</a:t>
            </a:r>
            <a:r>
              <a:rPr lang="en-US" dirty="0" smtClean="0"/>
              <a:t> </a:t>
            </a:r>
            <a:r>
              <a:rPr lang="en-US" dirty="0" err="1" smtClean="0"/>
              <a:t>Kerja</a:t>
            </a:r>
            <a:endParaRPr lang="en-US" dirty="0"/>
          </a:p>
        </p:txBody>
      </p:sp>
      <p:sp>
        <p:nvSpPr>
          <p:cNvPr id="8" name="Flowchart: Alternate Process 7"/>
          <p:cNvSpPr/>
          <p:nvPr/>
        </p:nvSpPr>
        <p:spPr>
          <a:xfrm>
            <a:off x="4644008" y="5445224"/>
            <a:ext cx="2952328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 smtClean="0"/>
              <a:t>Sarana</a:t>
            </a:r>
            <a:r>
              <a:rPr lang="en-US" sz="2200" dirty="0" smtClean="0"/>
              <a:t> </a:t>
            </a:r>
            <a:r>
              <a:rPr lang="en-US" sz="2200" dirty="0" err="1" smtClean="0"/>
              <a:t>dan</a:t>
            </a:r>
            <a:r>
              <a:rPr lang="en-US" sz="2200" dirty="0" smtClean="0"/>
              <a:t> </a:t>
            </a:r>
            <a:r>
              <a:rPr lang="en-US" sz="2200" dirty="0" err="1" smtClean="0"/>
              <a:t>Prasarana</a:t>
            </a:r>
            <a:endParaRPr lang="en-US" sz="2200" dirty="0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3275856" y="3212976"/>
            <a:ext cx="1224136" cy="72008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3275856" y="2276872"/>
            <a:ext cx="1296144" cy="1656184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275856" y="3933056"/>
            <a:ext cx="1224136" cy="1656184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lowchart: Alternate Process 10"/>
          <p:cNvSpPr/>
          <p:nvPr/>
        </p:nvSpPr>
        <p:spPr>
          <a:xfrm>
            <a:off x="4644008" y="4509120"/>
            <a:ext cx="2952328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Keuangan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275856" y="3933056"/>
            <a:ext cx="1152128" cy="7920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owchart: Alternate Process 12"/>
          <p:cNvSpPr/>
          <p:nvPr/>
        </p:nvSpPr>
        <p:spPr>
          <a:xfrm>
            <a:off x="4644008" y="1988840"/>
            <a:ext cx="2952328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/>
              <a:t>Pembentukan</a:t>
            </a:r>
            <a:r>
              <a:rPr lang="en-US" sz="2000" dirty="0" smtClean="0"/>
              <a:t> </a:t>
            </a:r>
            <a:r>
              <a:rPr lang="en-US" sz="2000" dirty="0" err="1" smtClean="0"/>
              <a:t>Struktur</a:t>
            </a:r>
            <a:endParaRPr lang="en-US" sz="2000" dirty="0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3275856" y="3933056"/>
            <a:ext cx="1224136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0" y="0"/>
            <a:ext cx="9144000" cy="882649"/>
          </a:xfrm>
          <a:prstGeom prst="roundRect">
            <a:avLst/>
          </a:prstGeom>
          <a:gradFill flip="none" rotWithShape="1">
            <a:gsLst>
              <a:gs pos="0">
                <a:srgbClr val="5CEC89">
                  <a:shade val="30000"/>
                  <a:satMod val="115000"/>
                </a:srgbClr>
              </a:gs>
              <a:gs pos="50000">
                <a:srgbClr val="5CEC89">
                  <a:shade val="67500"/>
                  <a:satMod val="115000"/>
                </a:srgbClr>
              </a:gs>
              <a:gs pos="100000">
                <a:srgbClr val="5CEC89">
                  <a:shade val="100000"/>
                  <a:satMod val="115000"/>
                </a:srgbClr>
              </a:gs>
            </a:gsLst>
            <a:lin ang="5400000" scaled="1"/>
            <a:tileRect/>
          </a:gradFill>
          <a:ln w="28575" cap="flat" cmpd="sng" algn="ctr">
            <a:solidFill>
              <a:srgbClr val="FFFF00"/>
            </a:solidFill>
            <a:prstDash val="soli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975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lvl="0" algn="ctr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SzPct val="70000"/>
              <a:defRPr/>
            </a:pPr>
            <a:r>
              <a:rPr lang="en-US" altLang="zh-CN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KAPASITAS KELEMBAGAAN</a:t>
            </a:r>
            <a:endParaRPr kumimoji="0" lang="en-US" altLang="zh-CN" sz="3600" b="1" i="0" u="none" strike="noStrike" kern="1200" cap="none" spc="0" normalizeH="0" baseline="0" noProof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2649</TotalTime>
  <Words>309</Words>
  <Application>Microsoft Office PowerPoint</Application>
  <PresentationFormat>On-screen Show (4:3)</PresentationFormat>
  <Paragraphs>89</Paragraphs>
  <Slides>12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Apex</vt:lpstr>
      <vt:lpstr>1_Apex</vt:lpstr>
      <vt:lpstr>2_Apex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KAPASITAS SDM</vt:lpstr>
      <vt:lpstr>TAHAPAN PENINGKATAN KAPASITAS PEMERINTAHAN DAERAH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Evaluasi Kinerja Penyelenggaraan Pemerintah Daerah</dc:title>
  <dc:creator>ACER</dc:creator>
  <cp:lastModifiedBy>User</cp:lastModifiedBy>
  <cp:revision>371</cp:revision>
  <dcterms:created xsi:type="dcterms:W3CDTF">2014-11-27T15:39:23Z</dcterms:created>
  <dcterms:modified xsi:type="dcterms:W3CDTF">2017-11-28T05:01:54Z</dcterms:modified>
</cp:coreProperties>
</file>